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1" r:id="rId2"/>
    <p:sldMasterId id="2147483673" r:id="rId3"/>
    <p:sldMasterId id="2147483685" r:id="rId4"/>
    <p:sldMasterId id="2147483709" r:id="rId5"/>
    <p:sldMasterId id="2147483721" r:id="rId6"/>
  </p:sldMasterIdLst>
  <p:notesMasterIdLst>
    <p:notesMasterId r:id="rId17"/>
  </p:notesMasterIdLst>
  <p:sldIdLst>
    <p:sldId id="256" r:id="rId7"/>
    <p:sldId id="257" r:id="rId8"/>
    <p:sldId id="259" r:id="rId9"/>
    <p:sldId id="268" r:id="rId10"/>
    <p:sldId id="279" r:id="rId11"/>
    <p:sldId id="262" r:id="rId12"/>
    <p:sldId id="277" r:id="rId13"/>
    <p:sldId id="263" r:id="rId14"/>
    <p:sldId id="270" r:id="rId15"/>
    <p:sldId id="275" r:id="rId1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CE1"/>
    <a:srgbClr val="FFC901"/>
    <a:srgbClr val="66FFFF"/>
    <a:srgbClr val="5EEC3C"/>
    <a:srgbClr val="1D3A00"/>
    <a:srgbClr val="6C1A00"/>
    <a:srgbClr val="003296"/>
    <a:srgbClr val="E39A39"/>
    <a:srgbClr val="FE9202"/>
    <a:srgbClr val="FEA4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86402" autoAdjust="0"/>
  </p:normalViewPr>
  <p:slideViewPr>
    <p:cSldViewPr>
      <p:cViewPr varScale="1">
        <p:scale>
          <a:sx n="133" d="100"/>
          <a:sy n="133" d="100"/>
        </p:scale>
        <p:origin x="114" y="234"/>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F1C165-7D7D-4133-9FDA-88E2897CDD29}" type="datetimeFigureOut">
              <a:rPr lang="en-US" smtClean="0"/>
              <a:t>5/5/2021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62AFC-A001-4FD7-8BAD-11A7C7BE6439}" type="slidenum">
              <a:rPr lang="en-US" smtClean="0"/>
              <a:t>‹#›</a:t>
            </a:fld>
            <a:endParaRPr lang="en-US"/>
          </a:p>
        </p:txBody>
      </p:sp>
    </p:spTree>
    <p:extLst>
      <p:ext uri="{BB962C8B-B14F-4D97-AF65-F5344CB8AC3E}">
        <p14:creationId xmlns:p14="http://schemas.microsoft.com/office/powerpoint/2010/main" val="1424989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F62AFC-A001-4FD7-8BAD-11A7C7BE6439}" type="slidenum">
              <a:rPr lang="en-US" smtClean="0"/>
              <a:t>1</a:t>
            </a:fld>
            <a:endParaRPr lang="en-US"/>
          </a:p>
        </p:txBody>
      </p:sp>
    </p:spTree>
    <p:extLst>
      <p:ext uri="{BB962C8B-B14F-4D97-AF65-F5344CB8AC3E}">
        <p14:creationId xmlns:p14="http://schemas.microsoft.com/office/powerpoint/2010/main" val="4011682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6</a:t>
            </a:fld>
            <a:endParaRPr lang="en-US"/>
          </a:p>
        </p:txBody>
      </p:sp>
    </p:spTree>
    <p:extLst>
      <p:ext uri="{BB962C8B-B14F-4D97-AF65-F5344CB8AC3E}">
        <p14:creationId xmlns:p14="http://schemas.microsoft.com/office/powerpoint/2010/main" val="4093027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F62AFC-A001-4FD7-8BAD-11A7C7BE6439}" type="slidenum">
              <a:rPr lang="en-US" smtClean="0"/>
              <a:t>8</a:t>
            </a:fld>
            <a:endParaRPr lang="en-US"/>
          </a:p>
        </p:txBody>
      </p:sp>
    </p:spTree>
    <p:extLst>
      <p:ext uri="{BB962C8B-B14F-4D97-AF65-F5344CB8AC3E}">
        <p14:creationId xmlns:p14="http://schemas.microsoft.com/office/powerpoint/2010/main" val="2594636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F62AFC-A001-4FD7-8BAD-11A7C7BE6439}" type="slidenum">
              <a:rPr lang="en-US" smtClean="0"/>
              <a:t>10</a:t>
            </a:fld>
            <a:endParaRPr lang="en-US"/>
          </a:p>
        </p:txBody>
      </p:sp>
    </p:spTree>
    <p:extLst>
      <p:ext uri="{BB962C8B-B14F-4D97-AF65-F5344CB8AC3E}">
        <p14:creationId xmlns:p14="http://schemas.microsoft.com/office/powerpoint/2010/main" val="39966170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4950" y="3182570"/>
            <a:ext cx="5650085" cy="763525"/>
          </a:xfrm>
          <a:noFill/>
          <a:effectLst>
            <a:outerShdw blurRad="50800" dist="38100" dir="2700000" algn="tl" rotWithShape="0">
              <a:prstClr val="black">
                <a:alpha val="40000"/>
              </a:prstClr>
            </a:outerShdw>
          </a:effectLst>
        </p:spPr>
        <p:txBody>
          <a:bodyPr>
            <a:normAutofit/>
          </a:bodyPr>
          <a:lstStyle>
            <a:lvl1pPr algn="r">
              <a:defRPr sz="3600">
                <a:solidFill>
                  <a:srgbClr val="66FFFF"/>
                </a:solidFill>
              </a:defRPr>
            </a:lvl1pPr>
          </a:lstStyle>
          <a:p>
            <a:r>
              <a:rPr lang="en-US" dirty="0"/>
              <a:t>Click to edit Master title style</a:t>
            </a:r>
          </a:p>
        </p:txBody>
      </p:sp>
      <p:sp>
        <p:nvSpPr>
          <p:cNvPr id="3" name="Subtitle 2"/>
          <p:cNvSpPr>
            <a:spLocks noGrp="1"/>
          </p:cNvSpPr>
          <p:nvPr>
            <p:ph type="subTitle" idx="1"/>
          </p:nvPr>
        </p:nvSpPr>
        <p:spPr>
          <a:xfrm>
            <a:off x="3044950" y="3946095"/>
            <a:ext cx="5650085" cy="610820"/>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5/5/2021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BF24FCFA-A05A-4916-95EB-816DFB957D2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C7F0-1CED-4751-B20C-09DD3025B74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DA31E69-4F60-43CB-A791-E81EDC22762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CC653DF-B2D1-4295-984E-4E9F1C15E16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B38B2FF2-B9CC-47A5-B6D2-13F09E2C1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D0033-A6C3-49B2-82A7-A03E4A804A8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388200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57F7-3ED0-4C24-B902-85EF1C7D4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E69BE-67FB-407A-B5DF-CDD9B892A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CC8F9-DB1C-4DCE-81AE-4A0BDD2DB94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6C6AB837-A84D-4F71-9BF9-DB584DCD74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8061F-81D7-4D2F-A4A8-2CD6EB645A20}"/>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642265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0D2A-D65E-4EC6-93BB-AED53DDEB05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2447251-05F9-4DB5-BFF8-9E650CA26D8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142183-ACB6-4B42-B027-B9BCFE9E379C}"/>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CE41D53B-54F7-489B-8FDE-1E242F6D3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CBCF1-73F9-4E88-AC62-1036936A684C}"/>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917882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7E27-1902-4506-A483-F0E714DE5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589753-DBC5-43F0-B628-D6F0EEB8E87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B991CF-B3A3-4679-9309-C9E8AF83AA3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35F6C0-3E8A-4C57-A45B-0FB27CFF5C7E}"/>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41155171-3B67-4BA1-B6EA-76DA5ECA2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27F894-B6B3-45C0-B81C-CFDB70A98B76}"/>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4867909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DC877-E640-46B0-B880-3B0CC7BCEF83}"/>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2E2D7A-2537-412C-8078-BFCD13A38E7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B9E2624-DD90-4CE7-B0A0-D4D68E402B7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1C8459-F44F-478E-A621-6A43FEE621C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80166DF-51E8-432D-8400-3B7E90866B3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BA6CFD-EFEA-4BA9-BF3D-4E3F3501D4A7}"/>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8" name="Footer Placeholder 7">
            <a:extLst>
              <a:ext uri="{FF2B5EF4-FFF2-40B4-BE49-F238E27FC236}">
                <a16:creationId xmlns:a16="http://schemas.microsoft.com/office/drawing/2014/main" id="{77F193E2-518C-4918-8D14-46DC2F8D5B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A38712-53CD-407D-A102-E0AE65286FE5}"/>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68096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2381-0DDD-409E-B754-4E228AD3B5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F6879-5F76-443E-933C-8099966D964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4" name="Footer Placeholder 3">
            <a:extLst>
              <a:ext uri="{FF2B5EF4-FFF2-40B4-BE49-F238E27FC236}">
                <a16:creationId xmlns:a16="http://schemas.microsoft.com/office/drawing/2014/main" id="{1C18B73C-2ED0-4008-B0B4-295668DFCD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917398-3977-453A-866A-A9A084A40DE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7997414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569C76-2436-4426-9165-84A25A01EC2C}"/>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3" name="Footer Placeholder 2">
            <a:extLst>
              <a:ext uri="{FF2B5EF4-FFF2-40B4-BE49-F238E27FC236}">
                <a16:creationId xmlns:a16="http://schemas.microsoft.com/office/drawing/2014/main" id="{B791AD26-DF6E-4FBE-ACB3-17F9DEC73A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941128-A280-4101-B190-0C144058ED5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755821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502815"/>
            <a:ext cx="8246070" cy="610821"/>
          </a:xfrm>
        </p:spPr>
        <p:txBody>
          <a:bodyPr>
            <a:normAutofit/>
          </a:bodyPr>
          <a:lstStyle>
            <a:lvl1pPr algn="r">
              <a:defRPr sz="3600" baseline="0">
                <a:solidFill>
                  <a:srgbClr val="66FF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2113635"/>
            <a:ext cx="8246070" cy="2595985"/>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759F-78D0-40FD-9E5D-DC5B604C1EC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FFB93C7-8E6E-41C7-9D7D-4BF2373798E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7D19C7-A4AA-40EA-B0DF-1A0A7CD2A36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679615B-8429-4A45-A83B-698879EC6987}"/>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9010B76E-D979-41FD-9A55-E776C06C67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3BFCA-31F4-4851-A5DF-9D4D55418A38}"/>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888277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8B71-134B-40F6-9925-F2E6D0DC58A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4DD5C02-DB7E-4107-A53D-C69A340662E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CC2D9D5-FBDF-4D8E-9A49-C94321FC6DE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48E39B-1574-4DF3-B322-354842F889F0}"/>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3791C3D1-FD6E-412C-92B7-8F27413269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63D3C9-CDD5-48C7-9C9A-7A872251DCD1}"/>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41786829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02AA-1417-4E59-9BAB-87E63155BC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B24588-6716-4CB7-9AEF-574189E7F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AFD73-18A3-4734-9554-D458CDBF9B40}"/>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E14FB1C8-B554-4BBF-9780-16A04D605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9A5DA-7079-424E-AB1A-084289FDF8F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4240288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1DAEB5-B2F7-47E9-8970-79BBECB2E379}"/>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085253-010D-43B7-9A3E-02A3695B713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7D7FF5-6632-4928-A869-6EF9C64C735D}"/>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D270CEBE-3E11-4BED-AB50-61784C2B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71871-0574-416F-9E5E-968E2F6F1AB3}"/>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4947460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C7F0-1CED-4751-B20C-09DD3025B74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DA31E69-4F60-43CB-A791-E81EDC22762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CC653DF-B2D1-4295-984E-4E9F1C15E16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B38B2FF2-B9CC-47A5-B6D2-13F09E2C1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D0033-A6C3-49B2-82A7-A03E4A804A8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7886500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57F7-3ED0-4C24-B902-85EF1C7D4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E69BE-67FB-407A-B5DF-CDD9B892A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CC8F9-DB1C-4DCE-81AE-4A0BDD2DB94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6C6AB837-A84D-4F71-9BF9-DB584DCD74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8061F-81D7-4D2F-A4A8-2CD6EB645A20}"/>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753988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0D2A-D65E-4EC6-93BB-AED53DDEB05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2447251-05F9-4DB5-BFF8-9E650CA26D8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142183-ACB6-4B42-B027-B9BCFE9E379C}"/>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CE41D53B-54F7-489B-8FDE-1E242F6D3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CBCF1-73F9-4E88-AC62-1036936A684C}"/>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18827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7E27-1902-4506-A483-F0E714DE5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589753-DBC5-43F0-B628-D6F0EEB8E87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B991CF-B3A3-4679-9309-C9E8AF83AA3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35F6C0-3E8A-4C57-A45B-0FB27CFF5C7E}"/>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41155171-3B67-4BA1-B6EA-76DA5ECA2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27F894-B6B3-45C0-B81C-CFDB70A98B76}"/>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621103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DC877-E640-46B0-B880-3B0CC7BCEF83}"/>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2E2D7A-2537-412C-8078-BFCD13A38E7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B9E2624-DD90-4CE7-B0A0-D4D68E402B7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1C8459-F44F-478E-A621-6A43FEE621C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80166DF-51E8-432D-8400-3B7E90866B3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BA6CFD-EFEA-4BA9-BF3D-4E3F3501D4A7}"/>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8" name="Footer Placeholder 7">
            <a:extLst>
              <a:ext uri="{FF2B5EF4-FFF2-40B4-BE49-F238E27FC236}">
                <a16:creationId xmlns:a16="http://schemas.microsoft.com/office/drawing/2014/main" id="{77F193E2-518C-4918-8D14-46DC2F8D5B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A38712-53CD-407D-A102-E0AE65286FE5}"/>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6428315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2381-0DDD-409E-B754-4E228AD3B5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F6879-5F76-443E-933C-8099966D964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4" name="Footer Placeholder 3">
            <a:extLst>
              <a:ext uri="{FF2B5EF4-FFF2-40B4-BE49-F238E27FC236}">
                <a16:creationId xmlns:a16="http://schemas.microsoft.com/office/drawing/2014/main" id="{1C18B73C-2ED0-4008-B0B4-295668DFCD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917398-3977-453A-866A-A9A084A40DE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357469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6108200" cy="572644"/>
          </a:xfrm>
        </p:spPr>
        <p:txBody>
          <a:bodyPr>
            <a:normAutofit/>
          </a:bodyPr>
          <a:lstStyle>
            <a:lvl1pPr algn="l">
              <a:defRPr sz="3600">
                <a:solidFill>
                  <a:srgbClr val="66FF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044701"/>
            <a:ext cx="6108200" cy="3663766"/>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5/5/2021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569C76-2436-4426-9165-84A25A01EC2C}"/>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3" name="Footer Placeholder 2">
            <a:extLst>
              <a:ext uri="{FF2B5EF4-FFF2-40B4-BE49-F238E27FC236}">
                <a16:creationId xmlns:a16="http://schemas.microsoft.com/office/drawing/2014/main" id="{B791AD26-DF6E-4FBE-ACB3-17F9DEC73A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941128-A280-4101-B190-0C144058ED5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514044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759F-78D0-40FD-9E5D-DC5B604C1EC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FFB93C7-8E6E-41C7-9D7D-4BF2373798E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7D19C7-A4AA-40EA-B0DF-1A0A7CD2A36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679615B-8429-4A45-A83B-698879EC6987}"/>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9010B76E-D979-41FD-9A55-E776C06C67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3BFCA-31F4-4851-A5DF-9D4D55418A38}"/>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3889639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8B71-134B-40F6-9925-F2E6D0DC58A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4DD5C02-DB7E-4107-A53D-C69A340662E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CC2D9D5-FBDF-4D8E-9A49-C94321FC6DE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48E39B-1574-4DF3-B322-354842F889F0}"/>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3791C3D1-FD6E-412C-92B7-8F27413269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63D3C9-CDD5-48C7-9C9A-7A872251DCD1}"/>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8171620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02AA-1417-4E59-9BAB-87E63155BC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B24588-6716-4CB7-9AEF-574189E7F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AFD73-18A3-4734-9554-D458CDBF9B40}"/>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E14FB1C8-B554-4BBF-9780-16A04D605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9A5DA-7079-424E-AB1A-084289FDF8F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728205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1DAEB5-B2F7-47E9-8970-79BBECB2E379}"/>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085253-010D-43B7-9A3E-02A3695B713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7D7FF5-6632-4928-A869-6EF9C64C735D}"/>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D270CEBE-3E11-4BED-AB50-61784C2B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71871-0574-416F-9E5E-968E2F6F1AB3}"/>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782980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C7F0-1CED-4751-B20C-09DD3025B74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DA31E69-4F60-43CB-A791-E81EDC22762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CC653DF-B2D1-4295-984E-4E9F1C15E16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B38B2FF2-B9CC-47A5-B6D2-13F09E2C1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D0033-A6C3-49B2-82A7-A03E4A804A8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40971439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57F7-3ED0-4C24-B902-85EF1C7D4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E69BE-67FB-407A-B5DF-CDD9B892A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CC8F9-DB1C-4DCE-81AE-4A0BDD2DB94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6C6AB837-A84D-4F71-9BF9-DB584DCD74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8061F-81D7-4D2F-A4A8-2CD6EB645A20}"/>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8709808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0D2A-D65E-4EC6-93BB-AED53DDEB05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2447251-05F9-4DB5-BFF8-9E650CA26D8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142183-ACB6-4B42-B027-B9BCFE9E379C}"/>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CE41D53B-54F7-489B-8FDE-1E242F6D3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CBCF1-73F9-4E88-AC62-1036936A684C}"/>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40455182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7E27-1902-4506-A483-F0E714DE5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589753-DBC5-43F0-B628-D6F0EEB8E87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B991CF-B3A3-4679-9309-C9E8AF83AA3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35F6C0-3E8A-4C57-A45B-0FB27CFF5C7E}"/>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41155171-3B67-4BA1-B6EA-76DA5ECA2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27F894-B6B3-45C0-B81C-CFDB70A98B76}"/>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5936713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DC877-E640-46B0-B880-3B0CC7BCEF83}"/>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2E2D7A-2537-412C-8078-BFCD13A38E7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B9E2624-DD90-4CE7-B0A0-D4D68E402B7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1C8459-F44F-478E-A621-6A43FEE621C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80166DF-51E8-432D-8400-3B7E90866B3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BA6CFD-EFEA-4BA9-BF3D-4E3F3501D4A7}"/>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8" name="Footer Placeholder 7">
            <a:extLst>
              <a:ext uri="{FF2B5EF4-FFF2-40B4-BE49-F238E27FC236}">
                <a16:creationId xmlns:a16="http://schemas.microsoft.com/office/drawing/2014/main" id="{77F193E2-518C-4918-8D14-46DC2F8D5B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A38712-53CD-407D-A102-E0AE65286FE5}"/>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02264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2381-0DDD-409E-B754-4E228AD3B5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F6879-5F76-443E-933C-8099966D964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4" name="Footer Placeholder 3">
            <a:extLst>
              <a:ext uri="{FF2B5EF4-FFF2-40B4-BE49-F238E27FC236}">
                <a16:creationId xmlns:a16="http://schemas.microsoft.com/office/drawing/2014/main" id="{1C18B73C-2ED0-4008-B0B4-295668DFCD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917398-3977-453A-866A-A9A084A40DE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6570657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569C76-2436-4426-9165-84A25A01EC2C}"/>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3" name="Footer Placeholder 2">
            <a:extLst>
              <a:ext uri="{FF2B5EF4-FFF2-40B4-BE49-F238E27FC236}">
                <a16:creationId xmlns:a16="http://schemas.microsoft.com/office/drawing/2014/main" id="{B791AD26-DF6E-4FBE-ACB3-17F9DEC73A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941128-A280-4101-B190-0C144058ED5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5651730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759F-78D0-40FD-9E5D-DC5B604C1EC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FFB93C7-8E6E-41C7-9D7D-4BF2373798E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7D19C7-A4AA-40EA-B0DF-1A0A7CD2A36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679615B-8429-4A45-A83B-698879EC6987}"/>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9010B76E-D979-41FD-9A55-E776C06C67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3BFCA-31F4-4851-A5DF-9D4D55418A38}"/>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0175262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8B71-134B-40F6-9925-F2E6D0DC58A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4DD5C02-DB7E-4107-A53D-C69A340662E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CC2D9D5-FBDF-4D8E-9A49-C94321FC6DE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48E39B-1574-4DF3-B322-354842F889F0}"/>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3791C3D1-FD6E-412C-92B7-8F27413269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63D3C9-CDD5-48C7-9C9A-7A872251DCD1}"/>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40461269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02AA-1417-4E59-9BAB-87E63155BC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B24588-6716-4CB7-9AEF-574189E7F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AFD73-18A3-4734-9554-D458CDBF9B40}"/>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E14FB1C8-B554-4BBF-9780-16A04D605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9A5DA-7079-424E-AB1A-084289FDF8F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5627699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1DAEB5-B2F7-47E9-8970-79BBECB2E379}"/>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085253-010D-43B7-9A3E-02A3695B713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7D7FF5-6632-4928-A869-6EF9C64C735D}"/>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D270CEBE-3E11-4BED-AB50-61784C2B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71871-0574-416F-9E5E-968E2F6F1AB3}"/>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7732843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C7F0-1CED-4751-B20C-09DD3025B74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DA31E69-4F60-43CB-A791-E81EDC22762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CC653DF-B2D1-4295-984E-4E9F1C15E16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B38B2FF2-B9CC-47A5-B6D2-13F09E2C1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D0033-A6C3-49B2-82A7-A03E4A804A8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3944660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57F7-3ED0-4C24-B902-85EF1C7D4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E69BE-67FB-407A-B5DF-CDD9B892A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CC8F9-DB1C-4DCE-81AE-4A0BDD2DB94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6C6AB837-A84D-4F71-9BF9-DB584DCD74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8061F-81D7-4D2F-A4A8-2CD6EB645A20}"/>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8003512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0D2A-D65E-4EC6-93BB-AED53DDEB05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2447251-05F9-4DB5-BFF8-9E650CA26D8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142183-ACB6-4B42-B027-B9BCFE9E379C}"/>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CE41D53B-54F7-489B-8FDE-1E242F6D3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CBCF1-73F9-4E88-AC62-1036936A684C}"/>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8260014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7E27-1902-4506-A483-F0E714DE5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589753-DBC5-43F0-B628-D6F0EEB8E87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B991CF-B3A3-4679-9309-C9E8AF83AA3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35F6C0-3E8A-4C57-A45B-0FB27CFF5C7E}"/>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41155171-3B67-4BA1-B6EA-76DA5ECA2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27F894-B6B3-45C0-B81C-CFDB70A98B76}"/>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945598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DC877-E640-46B0-B880-3B0CC7BCEF83}"/>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2E2D7A-2537-412C-8078-BFCD13A38E7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B9E2624-DD90-4CE7-B0A0-D4D68E402B7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1C8459-F44F-478E-A621-6A43FEE621C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80166DF-51E8-432D-8400-3B7E90866B3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BA6CFD-EFEA-4BA9-BF3D-4E3F3501D4A7}"/>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8" name="Footer Placeholder 7">
            <a:extLst>
              <a:ext uri="{FF2B5EF4-FFF2-40B4-BE49-F238E27FC236}">
                <a16:creationId xmlns:a16="http://schemas.microsoft.com/office/drawing/2014/main" id="{77F193E2-518C-4918-8D14-46DC2F8D5B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A38712-53CD-407D-A102-E0AE65286FE5}"/>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2779234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2381-0DDD-409E-B754-4E228AD3B5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F6879-5F76-443E-933C-8099966D964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4" name="Footer Placeholder 3">
            <a:extLst>
              <a:ext uri="{FF2B5EF4-FFF2-40B4-BE49-F238E27FC236}">
                <a16:creationId xmlns:a16="http://schemas.microsoft.com/office/drawing/2014/main" id="{1C18B73C-2ED0-4008-B0B4-295668DFCD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917398-3977-453A-866A-A9A084A40DE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6891565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569C76-2436-4426-9165-84A25A01EC2C}"/>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3" name="Footer Placeholder 2">
            <a:extLst>
              <a:ext uri="{FF2B5EF4-FFF2-40B4-BE49-F238E27FC236}">
                <a16:creationId xmlns:a16="http://schemas.microsoft.com/office/drawing/2014/main" id="{B791AD26-DF6E-4FBE-ACB3-17F9DEC73A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941128-A280-4101-B190-0C144058ED5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4084615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759F-78D0-40FD-9E5D-DC5B604C1EC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FFB93C7-8E6E-41C7-9D7D-4BF2373798E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7D19C7-A4AA-40EA-B0DF-1A0A7CD2A36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679615B-8429-4A45-A83B-698879EC6987}"/>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9010B76E-D979-41FD-9A55-E776C06C67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3BFCA-31F4-4851-A5DF-9D4D55418A38}"/>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7232362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8B71-134B-40F6-9925-F2E6D0DC58A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4DD5C02-DB7E-4107-A53D-C69A340662E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CC2D9D5-FBDF-4D8E-9A49-C94321FC6DE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48E39B-1574-4DF3-B322-354842F889F0}"/>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3791C3D1-FD6E-412C-92B7-8F27413269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63D3C9-CDD5-48C7-9C9A-7A872251DCD1}"/>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4073519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02AA-1417-4E59-9BAB-87E63155BC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B24588-6716-4CB7-9AEF-574189E7F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AFD73-18A3-4734-9554-D458CDBF9B40}"/>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E14FB1C8-B554-4BBF-9780-16A04D605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9A5DA-7079-424E-AB1A-084289FDF8F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3175633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1DAEB5-B2F7-47E9-8970-79BBECB2E379}"/>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085253-010D-43B7-9A3E-02A3695B713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7D7FF5-6632-4928-A869-6EF9C64C735D}"/>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D270CEBE-3E11-4BED-AB50-61784C2B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71871-0574-416F-9E5E-968E2F6F1AB3}"/>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8385638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C7F0-1CED-4751-B20C-09DD3025B74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DA31E69-4F60-43CB-A791-E81EDC22762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CC653DF-B2D1-4295-984E-4E9F1C15E16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B38B2FF2-B9CC-47A5-B6D2-13F09E2C1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D0033-A6C3-49B2-82A7-A03E4A804A8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5394846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57F7-3ED0-4C24-B902-85EF1C7D4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E69BE-67FB-407A-B5DF-CDD9B892A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CC8F9-DB1C-4DCE-81AE-4A0BDD2DB94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6C6AB837-A84D-4F71-9BF9-DB584DCD74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8061F-81D7-4D2F-A4A8-2CD6EB645A20}"/>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657163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0D2A-D65E-4EC6-93BB-AED53DDEB05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2447251-05F9-4DB5-BFF8-9E650CA26D8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142183-ACB6-4B42-B027-B9BCFE9E379C}"/>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CE41D53B-54F7-489B-8FDE-1E242F6D3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CBCF1-73F9-4E88-AC62-1036936A684C}"/>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216262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350110"/>
            <a:ext cx="8246070" cy="610820"/>
          </a:xfrm>
        </p:spPr>
        <p:txBody>
          <a:bodyPr>
            <a:normAutofit/>
          </a:bodyPr>
          <a:lstStyle>
            <a:lvl1pPr algn="r">
              <a:defRPr sz="3600" baseline="0">
                <a:solidFill>
                  <a:srgbClr val="66FF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448965" y="1946648"/>
            <a:ext cx="4209330" cy="479822"/>
          </a:xfrm>
        </p:spPr>
        <p:txBody>
          <a:bodyPr anchor="b"/>
          <a:lstStyle>
            <a:lvl1pPr marL="0" indent="0" algn="ctr">
              <a:buNone/>
              <a:defRPr sz="2400" b="1">
                <a:solidFill>
                  <a:srgbClr val="66FF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48965" y="2419045"/>
            <a:ext cx="4209330"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484051" y="1946648"/>
            <a:ext cx="4210984" cy="479822"/>
          </a:xfrm>
        </p:spPr>
        <p:txBody>
          <a:bodyPr anchor="b"/>
          <a:lstStyle>
            <a:lvl1pPr marL="0" indent="0" algn="ctr">
              <a:buNone/>
              <a:defRPr sz="2400" b="1">
                <a:solidFill>
                  <a:srgbClr val="66FF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484051" y="2419045"/>
            <a:ext cx="4210984"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7E27-1902-4506-A483-F0E714DE5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589753-DBC5-43F0-B628-D6F0EEB8E87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B991CF-B3A3-4679-9309-C9E8AF83AA3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35F6C0-3E8A-4C57-A45B-0FB27CFF5C7E}"/>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41155171-3B67-4BA1-B6EA-76DA5ECA2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27F894-B6B3-45C0-B81C-CFDB70A98B76}"/>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931473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DC877-E640-46B0-B880-3B0CC7BCEF83}"/>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2E2D7A-2537-412C-8078-BFCD13A38E7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B9E2624-DD90-4CE7-B0A0-D4D68E402B7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1C8459-F44F-478E-A621-6A43FEE621C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80166DF-51E8-432D-8400-3B7E90866B3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BA6CFD-EFEA-4BA9-BF3D-4E3F3501D4A7}"/>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8" name="Footer Placeholder 7">
            <a:extLst>
              <a:ext uri="{FF2B5EF4-FFF2-40B4-BE49-F238E27FC236}">
                <a16:creationId xmlns:a16="http://schemas.microsoft.com/office/drawing/2014/main" id="{77F193E2-518C-4918-8D14-46DC2F8D5B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A38712-53CD-407D-A102-E0AE65286FE5}"/>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3917136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2381-0DDD-409E-B754-4E228AD3B5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F6879-5F76-443E-933C-8099966D964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4" name="Footer Placeholder 3">
            <a:extLst>
              <a:ext uri="{FF2B5EF4-FFF2-40B4-BE49-F238E27FC236}">
                <a16:creationId xmlns:a16="http://schemas.microsoft.com/office/drawing/2014/main" id="{1C18B73C-2ED0-4008-B0B4-295668DFCD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917398-3977-453A-866A-A9A084A40DE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1055012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569C76-2436-4426-9165-84A25A01EC2C}"/>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3" name="Footer Placeholder 2">
            <a:extLst>
              <a:ext uri="{FF2B5EF4-FFF2-40B4-BE49-F238E27FC236}">
                <a16:creationId xmlns:a16="http://schemas.microsoft.com/office/drawing/2014/main" id="{B791AD26-DF6E-4FBE-ACB3-17F9DEC73A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941128-A280-4101-B190-0C144058ED5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8936304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759F-78D0-40FD-9E5D-DC5B604C1EC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FFB93C7-8E6E-41C7-9D7D-4BF2373798E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7D19C7-A4AA-40EA-B0DF-1A0A7CD2A36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679615B-8429-4A45-A83B-698879EC6987}"/>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9010B76E-D979-41FD-9A55-E776C06C67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3BFCA-31F4-4851-A5DF-9D4D55418A38}"/>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9484142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8B71-134B-40F6-9925-F2E6D0DC58A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4DD5C02-DB7E-4107-A53D-C69A340662E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CC2D9D5-FBDF-4D8E-9A49-C94321FC6DE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48E39B-1574-4DF3-B322-354842F889F0}"/>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3791C3D1-FD6E-412C-92B7-8F27413269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63D3C9-CDD5-48C7-9C9A-7A872251DCD1}"/>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9401199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02AA-1417-4E59-9BAB-87E63155BC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B24588-6716-4CB7-9AEF-574189E7F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AFD73-18A3-4734-9554-D458CDBF9B40}"/>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E14FB1C8-B554-4BBF-9780-16A04D605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9A5DA-7079-424E-AB1A-084289FDF8F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6981034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1DAEB5-B2F7-47E9-8970-79BBECB2E379}"/>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085253-010D-43B7-9A3E-02A3695B713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7D7FF5-6632-4928-A869-6EF9C64C735D}"/>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D270CEBE-3E11-4BED-AB50-61784C2B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71871-0574-416F-9E5E-968E2F6F1AB3}"/>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90440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5/5/2021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D700D3-FE8E-494D-B4B7-7D90C94BBEE5}"/>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FCB661-A385-48CF-8E6E-2B1021748B1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E5083D-9FDB-4AE6-9066-12213D71F5D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2CB51-AF6F-429C-808A-DC6481A4347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A28220F8-1033-4C80-BB7A-041DB85677C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585BEA-6F67-439D-9D56-D5737D0690D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68A37B7-DBDA-4D0B-9D4F-404C3E9557F4}" type="slidenum">
              <a:rPr lang="en-US" smtClean="0"/>
              <a:t>‹#›</a:t>
            </a:fld>
            <a:endParaRPr lang="en-US"/>
          </a:p>
        </p:txBody>
      </p:sp>
    </p:spTree>
    <p:extLst>
      <p:ext uri="{BB962C8B-B14F-4D97-AF65-F5344CB8AC3E}">
        <p14:creationId xmlns:p14="http://schemas.microsoft.com/office/powerpoint/2010/main" val="7830190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FCB661-A385-48CF-8E6E-2B1021748B1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E5083D-9FDB-4AE6-9066-12213D71F5D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2CB51-AF6F-429C-808A-DC6481A4347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A28220F8-1033-4C80-BB7A-041DB85677C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585BEA-6F67-439D-9D56-D5737D0690D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68A37B7-DBDA-4D0B-9D4F-404C3E9557F4}" type="slidenum">
              <a:rPr lang="en-US" smtClean="0"/>
              <a:t>‹#›</a:t>
            </a:fld>
            <a:endParaRPr lang="en-US"/>
          </a:p>
        </p:txBody>
      </p:sp>
    </p:spTree>
    <p:extLst>
      <p:ext uri="{BB962C8B-B14F-4D97-AF65-F5344CB8AC3E}">
        <p14:creationId xmlns:p14="http://schemas.microsoft.com/office/powerpoint/2010/main" val="46688299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FCB661-A385-48CF-8E6E-2B1021748B1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E5083D-9FDB-4AE6-9066-12213D71F5D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2CB51-AF6F-429C-808A-DC6481A4347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A28220F8-1033-4C80-BB7A-041DB85677C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585BEA-6F67-439D-9D56-D5737D0690D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68A37B7-DBDA-4D0B-9D4F-404C3E9557F4}" type="slidenum">
              <a:rPr lang="en-US" smtClean="0"/>
              <a:t>‹#›</a:t>
            </a:fld>
            <a:endParaRPr lang="en-US"/>
          </a:p>
        </p:txBody>
      </p:sp>
    </p:spTree>
    <p:extLst>
      <p:ext uri="{BB962C8B-B14F-4D97-AF65-F5344CB8AC3E}">
        <p14:creationId xmlns:p14="http://schemas.microsoft.com/office/powerpoint/2010/main" val="439398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FCB661-A385-48CF-8E6E-2B1021748B1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E5083D-9FDB-4AE6-9066-12213D71F5D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2CB51-AF6F-429C-808A-DC6481A4347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A28220F8-1033-4C80-BB7A-041DB85677C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585BEA-6F67-439D-9D56-D5737D0690D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68A37B7-DBDA-4D0B-9D4F-404C3E9557F4}" type="slidenum">
              <a:rPr lang="en-US" smtClean="0"/>
              <a:t>‹#›</a:t>
            </a:fld>
            <a:endParaRPr lang="en-US"/>
          </a:p>
        </p:txBody>
      </p:sp>
    </p:spTree>
    <p:extLst>
      <p:ext uri="{BB962C8B-B14F-4D97-AF65-F5344CB8AC3E}">
        <p14:creationId xmlns:p14="http://schemas.microsoft.com/office/powerpoint/2010/main" val="29920999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FCB661-A385-48CF-8E6E-2B1021748B1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E5083D-9FDB-4AE6-9066-12213D71F5D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2CB51-AF6F-429C-808A-DC6481A4347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A28220F8-1033-4C80-BB7A-041DB85677C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585BEA-6F67-439D-9D56-D5737D0690D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68A37B7-DBDA-4D0B-9D4F-404C3E9557F4}" type="slidenum">
              <a:rPr lang="en-US" smtClean="0"/>
              <a:t>‹#›</a:t>
            </a:fld>
            <a:endParaRPr lang="en-US"/>
          </a:p>
        </p:txBody>
      </p:sp>
    </p:spTree>
    <p:extLst>
      <p:ext uri="{BB962C8B-B14F-4D97-AF65-F5344CB8AC3E}">
        <p14:creationId xmlns:p14="http://schemas.microsoft.com/office/powerpoint/2010/main" val="134840062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18.jpe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archive.ics.uci.edu/ml/datasets/Auto+MPG" TargetMode="External"/><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s://vintagecarsmpg.herokuapp.com/"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8.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6590" y="3487980"/>
            <a:ext cx="4733857" cy="1374345"/>
          </a:xfrm>
        </p:spPr>
        <p:txBody>
          <a:bodyPr>
            <a:noAutofit/>
          </a:bodyPr>
          <a:lstStyle/>
          <a:p>
            <a:pPr algn="ctr"/>
            <a:r>
              <a:rPr lang="en-US" sz="2800" b="0" dirty="0">
                <a:solidFill>
                  <a:srgbClr val="FFC901"/>
                </a:solidFill>
                <a:effectLst>
                  <a:outerShdw blurRad="38100" dist="38100" dir="2700000" algn="tl">
                    <a:srgbClr val="000000">
                      <a:alpha val="43137"/>
                    </a:srgbClr>
                  </a:outerShdw>
                </a:effectLst>
                <a:latin typeface="Sonsie One" panose="02000000000000000000" pitchFamily="2" charset="0"/>
                <a:cs typeface="Modak" panose="01000000000000000000" pitchFamily="2" charset="0"/>
              </a:rPr>
              <a:t>Double the Carbs, Double the Fun, Double the Fuel</a:t>
            </a:r>
            <a:endParaRPr lang="en-US" sz="2800" dirty="0">
              <a:solidFill>
                <a:srgbClr val="FFC901"/>
              </a:solidFill>
              <a:effectLst>
                <a:outerShdw blurRad="38100" dist="38100" dir="2700000" algn="tl">
                  <a:srgbClr val="000000">
                    <a:alpha val="43137"/>
                  </a:srgbClr>
                </a:outerShdw>
              </a:effectLst>
              <a:latin typeface="Sonsie One" panose="02000000000000000000" pitchFamily="2" charset="0"/>
              <a:cs typeface="Modak" panose="01000000000000000000" pitchFamily="2" charset="0"/>
            </a:endParaRP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358519-F85D-4B6F-AC64-C27635FF5BE6}"/>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406" b="10714"/>
          <a:stretch/>
        </p:blipFill>
        <p:spPr>
          <a:xfrm>
            <a:off x="15" y="766"/>
            <a:ext cx="9143985" cy="5141969"/>
          </a:xfrm>
          <a:prstGeom prst="rect">
            <a:avLst/>
          </a:prstGeom>
        </p:spPr>
      </p:pic>
      <p:sp>
        <p:nvSpPr>
          <p:cNvPr id="71" name="Oval 46">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2211" y="147833"/>
            <a:ext cx="1515618" cy="1515618"/>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6" name="Content Placeholder 4">
            <a:extLst>
              <a:ext uri="{FF2B5EF4-FFF2-40B4-BE49-F238E27FC236}">
                <a16:creationId xmlns:a16="http://schemas.microsoft.com/office/drawing/2014/main" id="{195252D5-F61E-4A54-8E60-D12D2ABC219C}"/>
              </a:ext>
            </a:extLst>
          </p:cNvPr>
          <p:cNvPicPr>
            <a:picLocks noChangeAspect="1"/>
          </p:cNvPicPr>
          <p:nvPr/>
        </p:nvPicPr>
        <p:blipFill>
          <a:blip r:embed="rId4" cstate="print">
            <a:extLst>
              <a:ext uri="{28A0092B-C50C-407E-A947-70E740481C1C}">
                <a14:useLocalDpi xmlns:a14="http://schemas.microsoft.com/office/drawing/2010/main" val="0"/>
              </a:ext>
            </a:extLst>
          </a:blip>
          <a:srcRect t="12500" b="12500"/>
          <a:stretch/>
        </p:blipFill>
        <p:spPr>
          <a:xfrm>
            <a:off x="4285655" y="271277"/>
            <a:ext cx="1268730" cy="126873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72" name="Freeform: Shape 48">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199" y="1"/>
            <a:ext cx="3057801" cy="2583946"/>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a:solidFill>
                <a:prstClr val="white"/>
              </a:solidFill>
              <a:latin typeface="Calibri" panose="020F0502020204030204"/>
            </a:endParaRPr>
          </a:p>
        </p:txBody>
      </p:sp>
      <p:sp>
        <p:nvSpPr>
          <p:cNvPr id="73" name="Oval 50">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1071" y="1913059"/>
            <a:ext cx="2304288" cy="2304288"/>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5" name="Content Placeholder 4">
            <a:extLst>
              <a:ext uri="{FF2B5EF4-FFF2-40B4-BE49-F238E27FC236}">
                <a16:creationId xmlns:a16="http://schemas.microsoft.com/office/drawing/2014/main" id="{21621AAF-0188-4B18-9D48-F178736CED3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945" r="9055"/>
          <a:stretch/>
        </p:blipFill>
        <p:spPr>
          <a:xfrm>
            <a:off x="4414515" y="2036503"/>
            <a:ext cx="2057400" cy="20574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8" name="Picture 7">
            <a:extLst>
              <a:ext uri="{FF2B5EF4-FFF2-40B4-BE49-F238E27FC236}">
                <a16:creationId xmlns:a16="http://schemas.microsoft.com/office/drawing/2014/main" id="{2D50DA5F-D13A-42ED-BF2B-EC755FA22F5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402" r="6162" b="4"/>
          <a:stretch/>
        </p:blipFill>
        <p:spPr>
          <a:xfrm>
            <a:off x="6208968" y="2"/>
            <a:ext cx="2935032" cy="2461177"/>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74" name="Freeform: Shape 52">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9872" y="3453064"/>
            <a:ext cx="3210834" cy="1690435"/>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a:solidFill>
                <a:prstClr val="white"/>
              </a:solidFill>
              <a:latin typeface="Calibri" panose="020F0502020204030204"/>
            </a:endParaRPr>
          </a:p>
        </p:txBody>
      </p:sp>
      <p:pic>
        <p:nvPicPr>
          <p:cNvPr id="9" name="Content Placeholder 4">
            <a:extLst>
              <a:ext uri="{FF2B5EF4-FFF2-40B4-BE49-F238E27FC236}">
                <a16:creationId xmlns:a16="http://schemas.microsoft.com/office/drawing/2014/main" id="{E7D59826-C667-408A-85CE-02F297322DE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6355" r="5" b="23155"/>
          <a:stretch/>
        </p:blipFill>
        <p:spPr>
          <a:xfrm>
            <a:off x="1363961" y="3577152"/>
            <a:ext cx="2962656" cy="1566347"/>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75" name="Freeform: Shape 54">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6277" y="2975121"/>
            <a:ext cx="2504969" cy="2168380"/>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dirty="0">
              <a:solidFill>
                <a:prstClr val="white"/>
              </a:solidFill>
              <a:latin typeface="Calibri" panose="020F0502020204030204"/>
            </a:endParaRPr>
          </a:p>
        </p:txBody>
      </p:sp>
      <p:pic>
        <p:nvPicPr>
          <p:cNvPr id="10" name="Picture 9">
            <a:extLst>
              <a:ext uri="{FF2B5EF4-FFF2-40B4-BE49-F238E27FC236}">
                <a16:creationId xmlns:a16="http://schemas.microsoft.com/office/drawing/2014/main" id="{0DCBA6B8-80B6-44E3-A080-398D3A59975A}"/>
              </a:ext>
            </a:extLst>
          </p:cNvPr>
          <p:cNvPicPr>
            <a:picLocks noChangeAspect="1"/>
          </p:cNvPicPr>
          <p:nvPr/>
        </p:nvPicPr>
        <p:blipFill rotWithShape="1">
          <a:blip r:embed="rId8">
            <a:extLst>
              <a:ext uri="{28A0092B-C50C-407E-A947-70E740481C1C}">
                <a14:useLocalDpi xmlns:a14="http://schemas.microsoft.com/office/drawing/2010/main" val="0"/>
              </a:ext>
            </a:extLst>
          </a:blip>
          <a:srcRect l="1537" r="11015" b="-2"/>
          <a:stretch/>
        </p:blipFill>
        <p:spPr>
          <a:xfrm>
            <a:off x="6757062" y="3098659"/>
            <a:ext cx="2384184" cy="2044841"/>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
        <p:nvSpPr>
          <p:cNvPr id="15" name="Title 1">
            <a:extLst>
              <a:ext uri="{FF2B5EF4-FFF2-40B4-BE49-F238E27FC236}">
                <a16:creationId xmlns:a16="http://schemas.microsoft.com/office/drawing/2014/main" id="{8383B0C8-3408-4C2C-92B1-8438C4714CDE}"/>
              </a:ext>
            </a:extLst>
          </p:cNvPr>
          <p:cNvSpPr txBox="1">
            <a:spLocks/>
          </p:cNvSpPr>
          <p:nvPr/>
        </p:nvSpPr>
        <p:spPr>
          <a:xfrm>
            <a:off x="-9150" y="1686385"/>
            <a:ext cx="4918695" cy="610821"/>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FFC901"/>
                </a:solidFill>
                <a:effectLst>
                  <a:outerShdw blurRad="38100" dist="38100" dir="2700000" algn="tl">
                    <a:srgbClr val="000000">
                      <a:alpha val="43137"/>
                    </a:srgbClr>
                  </a:outerShdw>
                </a:effectLst>
                <a:latin typeface="Sonsie One" panose="02000000000000000000" pitchFamily="2" charset="0"/>
              </a:rPr>
              <a:t>Questions?</a:t>
            </a:r>
          </a:p>
        </p:txBody>
      </p:sp>
    </p:spTree>
    <p:extLst>
      <p:ext uri="{BB962C8B-B14F-4D97-AF65-F5344CB8AC3E}">
        <p14:creationId xmlns:p14="http://schemas.microsoft.com/office/powerpoint/2010/main" val="327951838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 y="1502815"/>
            <a:ext cx="9043415" cy="610821"/>
          </a:xfrm>
        </p:spPr>
        <p:txBody>
          <a:bodyPr>
            <a:normAutofit/>
          </a:bodyPr>
          <a:lstStyle/>
          <a:p>
            <a:pPr algn="ctr"/>
            <a:r>
              <a:rPr lang="en-US" sz="2800" b="0" dirty="0">
                <a:solidFill>
                  <a:srgbClr val="FFC901"/>
                </a:solidFill>
                <a:effectLst>
                  <a:outerShdw blurRad="38100" dist="38100" dir="2700000" algn="tl">
                    <a:srgbClr val="000000">
                      <a:alpha val="43137"/>
                    </a:srgbClr>
                  </a:outerShdw>
                </a:effectLst>
                <a:latin typeface="Sonsie One" panose="02000000000000000000" pitchFamily="2" charset="0"/>
              </a:rPr>
              <a:t>Vintage Cars MPG Predictor</a:t>
            </a:r>
            <a:endParaRPr lang="en-US" sz="2800" dirty="0">
              <a:solidFill>
                <a:srgbClr val="FFC901"/>
              </a:solidFill>
              <a:effectLst>
                <a:outerShdw blurRad="38100" dist="38100" dir="2700000" algn="tl">
                  <a:srgbClr val="000000">
                    <a:alpha val="43137"/>
                  </a:srgbClr>
                </a:outerShdw>
              </a:effectLst>
              <a:latin typeface="Sonsie One" panose="02000000000000000000" pitchFamily="2" charset="0"/>
            </a:endParaRPr>
          </a:p>
        </p:txBody>
      </p:sp>
      <p:pic>
        <p:nvPicPr>
          <p:cNvPr id="5" name="Picture 4">
            <a:extLst>
              <a:ext uri="{FF2B5EF4-FFF2-40B4-BE49-F238E27FC236}">
                <a16:creationId xmlns:a16="http://schemas.microsoft.com/office/drawing/2014/main" id="{A82E8DAF-F466-40BC-AE12-A1632511F0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3029" y="3955239"/>
            <a:ext cx="914400" cy="914400"/>
          </a:xfrm>
          <a:prstGeom prst="rect">
            <a:avLst/>
          </a:prstGeom>
        </p:spPr>
      </p:pic>
      <p:pic>
        <p:nvPicPr>
          <p:cNvPr id="7" name="Picture 6">
            <a:extLst>
              <a:ext uri="{FF2B5EF4-FFF2-40B4-BE49-F238E27FC236}">
                <a16:creationId xmlns:a16="http://schemas.microsoft.com/office/drawing/2014/main" id="{CD3E969D-5CE4-40A9-8127-1161596A98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9651" y="3964383"/>
            <a:ext cx="944611" cy="914400"/>
          </a:xfrm>
          <a:prstGeom prst="rect">
            <a:avLst/>
          </a:prstGeom>
        </p:spPr>
      </p:pic>
      <p:pic>
        <p:nvPicPr>
          <p:cNvPr id="9" name="Picture 8">
            <a:extLst>
              <a:ext uri="{FF2B5EF4-FFF2-40B4-BE49-F238E27FC236}">
                <a16:creationId xmlns:a16="http://schemas.microsoft.com/office/drawing/2014/main" id="{BC504E72-4EA7-4285-9234-EA240B7854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1719" y="3955239"/>
            <a:ext cx="914400" cy="914400"/>
          </a:xfrm>
          <a:prstGeom prst="rect">
            <a:avLst/>
          </a:prstGeom>
        </p:spPr>
      </p:pic>
      <p:sp>
        <p:nvSpPr>
          <p:cNvPr id="10" name="Content Placeholder 2">
            <a:extLst>
              <a:ext uri="{FF2B5EF4-FFF2-40B4-BE49-F238E27FC236}">
                <a16:creationId xmlns:a16="http://schemas.microsoft.com/office/drawing/2014/main" id="{12C4328E-5979-4E86-A758-9058D2925D56}"/>
              </a:ext>
            </a:extLst>
          </p:cNvPr>
          <p:cNvSpPr txBox="1">
            <a:spLocks/>
          </p:cNvSpPr>
          <p:nvPr/>
        </p:nvSpPr>
        <p:spPr>
          <a:xfrm>
            <a:off x="757119" y="3497124"/>
            <a:ext cx="2137870" cy="7257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latin typeface="Montserrat" panose="00000500000000000000" pitchFamily="2" charset="0"/>
              </a:rPr>
              <a:t>Jessica Pardo</a:t>
            </a:r>
          </a:p>
          <a:p>
            <a:pPr marL="0" indent="0" algn="ctr">
              <a:buNone/>
            </a:pPr>
            <a:endParaRPr lang="en-US" sz="2000" dirty="0">
              <a:latin typeface="Montserrat" panose="00000500000000000000" pitchFamily="2" charset="0"/>
            </a:endParaRPr>
          </a:p>
        </p:txBody>
      </p:sp>
      <p:sp>
        <p:nvSpPr>
          <p:cNvPr id="13" name="Content Placeholder 2">
            <a:extLst>
              <a:ext uri="{FF2B5EF4-FFF2-40B4-BE49-F238E27FC236}">
                <a16:creationId xmlns:a16="http://schemas.microsoft.com/office/drawing/2014/main" id="{4A4C8E16-A6AF-4891-8740-28B58A0D9398}"/>
              </a:ext>
            </a:extLst>
          </p:cNvPr>
          <p:cNvSpPr txBox="1">
            <a:spLocks/>
          </p:cNvSpPr>
          <p:nvPr/>
        </p:nvSpPr>
        <p:spPr>
          <a:xfrm>
            <a:off x="3435398" y="3497124"/>
            <a:ext cx="2285089" cy="7257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latin typeface="Montserrat" panose="00000500000000000000" pitchFamily="2" charset="0"/>
              </a:rPr>
              <a:t>Dana Woodruff</a:t>
            </a:r>
          </a:p>
          <a:p>
            <a:pPr marL="0" indent="0" algn="ctr">
              <a:buNone/>
            </a:pPr>
            <a:endParaRPr lang="en-US" sz="2000" dirty="0">
              <a:latin typeface="Montserrat" panose="00000500000000000000" pitchFamily="2" charset="0"/>
            </a:endParaRPr>
          </a:p>
        </p:txBody>
      </p:sp>
      <p:sp>
        <p:nvSpPr>
          <p:cNvPr id="14" name="Content Placeholder 2">
            <a:extLst>
              <a:ext uri="{FF2B5EF4-FFF2-40B4-BE49-F238E27FC236}">
                <a16:creationId xmlns:a16="http://schemas.microsoft.com/office/drawing/2014/main" id="{2976E65A-F464-414C-B965-F8CDB384A46A}"/>
              </a:ext>
            </a:extLst>
          </p:cNvPr>
          <p:cNvSpPr txBox="1">
            <a:spLocks/>
          </p:cNvSpPr>
          <p:nvPr/>
        </p:nvSpPr>
        <p:spPr>
          <a:xfrm>
            <a:off x="6186374" y="3497124"/>
            <a:ext cx="2285089" cy="7257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latin typeface="Montserrat" panose="00000500000000000000" pitchFamily="2" charset="0"/>
              </a:rPr>
              <a:t>Alex Jones</a:t>
            </a:r>
          </a:p>
          <a:p>
            <a:pPr marL="0" indent="0" algn="ctr">
              <a:buNone/>
            </a:pPr>
            <a:endParaRPr lang="en-US" sz="2000" dirty="0">
              <a:latin typeface="Montserrat" panose="00000500000000000000" pitchFamily="2" charset="0"/>
            </a:endParaRPr>
          </a:p>
        </p:txBody>
      </p:sp>
      <p:sp>
        <p:nvSpPr>
          <p:cNvPr id="15" name="TextBox 14">
            <a:extLst>
              <a:ext uri="{FF2B5EF4-FFF2-40B4-BE49-F238E27FC236}">
                <a16:creationId xmlns:a16="http://schemas.microsoft.com/office/drawing/2014/main" id="{6BB1ADE5-4863-429B-A81F-39271F986E2D}"/>
              </a:ext>
            </a:extLst>
          </p:cNvPr>
          <p:cNvSpPr txBox="1"/>
          <p:nvPr/>
        </p:nvSpPr>
        <p:spPr>
          <a:xfrm>
            <a:off x="143555" y="2230829"/>
            <a:ext cx="8856890" cy="646331"/>
          </a:xfrm>
          <a:prstGeom prst="rect">
            <a:avLst/>
          </a:prstGeom>
          <a:noFill/>
        </p:spPr>
        <p:txBody>
          <a:bodyPr wrap="square" rtlCol="0">
            <a:spAutoFit/>
          </a:bodyPr>
          <a:lstStyle/>
          <a:p>
            <a:pPr algn="ctr"/>
            <a:r>
              <a:rPr lang="en-US" b="0" i="0" dirty="0">
                <a:solidFill>
                  <a:schemeClr val="bg1"/>
                </a:solidFill>
                <a:effectLst>
                  <a:outerShdw blurRad="38100" dist="38100" dir="2700000" algn="tl">
                    <a:srgbClr val="000000">
                      <a:alpha val="43137"/>
                    </a:srgbClr>
                  </a:outerShdw>
                </a:effectLst>
                <a:latin typeface="Montserrat" panose="00000500000000000000" pitchFamily="2" charset="0"/>
              </a:rPr>
              <a:t>Rice University Data Analytics &amp; Visualization Boot Camp</a:t>
            </a:r>
          </a:p>
          <a:p>
            <a:pPr algn="ctr"/>
            <a:endParaRPr lang="en-US" dirty="0">
              <a:solidFill>
                <a:schemeClr val="bg1"/>
              </a:solidFill>
              <a:effectLst>
                <a:outerShdw blurRad="38100" dist="38100" dir="2700000" algn="tl">
                  <a:srgbClr val="000000">
                    <a:alpha val="43137"/>
                  </a:srgbClr>
                </a:outerShdw>
              </a:effectLst>
              <a:latin typeface="Montserrat" panose="00000500000000000000" pitchFamily="2" charset="0"/>
            </a:endParaRPr>
          </a:p>
        </p:txBody>
      </p:sp>
    </p:spTree>
    <p:extLst>
      <p:ext uri="{BB962C8B-B14F-4D97-AF65-F5344CB8AC3E}">
        <p14:creationId xmlns:p14="http://schemas.microsoft.com/office/powerpoint/2010/main" val="4103309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48965" y="891995"/>
            <a:ext cx="6108200" cy="3663766"/>
          </a:xfrm>
        </p:spPr>
        <p:txBody>
          <a:bodyPr>
            <a:normAutofit fontScale="85000" lnSpcReduction="20000"/>
          </a:bodyPr>
          <a:lstStyle/>
          <a:p>
            <a:pPr marL="514350" indent="-514350">
              <a:lnSpc>
                <a:spcPct val="200000"/>
              </a:lnSpc>
              <a:buFont typeface="+mj-lt"/>
              <a:buAutoNum type="arabicPeriod"/>
            </a:pPr>
            <a:r>
              <a:rPr lang="en-US" dirty="0">
                <a:effectLst>
                  <a:outerShdw blurRad="38100" dist="38100" dir="2700000" algn="tl">
                    <a:srgbClr val="000000">
                      <a:alpha val="43137"/>
                    </a:srgbClr>
                  </a:outerShdw>
                </a:effectLst>
                <a:latin typeface="Montserrat" panose="00000500000000000000" pitchFamily="2" charset="0"/>
              </a:rPr>
              <a:t>Motivation</a:t>
            </a:r>
          </a:p>
          <a:p>
            <a:pPr marL="514350" indent="-514350">
              <a:lnSpc>
                <a:spcPct val="200000"/>
              </a:lnSpc>
              <a:buFont typeface="+mj-lt"/>
              <a:buAutoNum type="arabicPeriod"/>
            </a:pPr>
            <a:r>
              <a:rPr lang="en-US" dirty="0">
                <a:effectLst>
                  <a:outerShdw blurRad="38100" dist="38100" dir="2700000" algn="tl">
                    <a:srgbClr val="000000">
                      <a:alpha val="43137"/>
                    </a:srgbClr>
                  </a:outerShdw>
                </a:effectLst>
                <a:latin typeface="Montserrat" panose="00000500000000000000" pitchFamily="2" charset="0"/>
              </a:rPr>
              <a:t>Data Cleaning and Modeling</a:t>
            </a:r>
          </a:p>
          <a:p>
            <a:pPr marL="514350" indent="-514350">
              <a:lnSpc>
                <a:spcPct val="200000"/>
              </a:lnSpc>
              <a:buFont typeface="+mj-lt"/>
              <a:buAutoNum type="arabicPeriod"/>
            </a:pPr>
            <a:r>
              <a:rPr lang="en-US" dirty="0">
                <a:effectLst>
                  <a:outerShdw blurRad="38100" dist="38100" dir="2700000" algn="tl">
                    <a:srgbClr val="000000">
                      <a:alpha val="43137"/>
                    </a:srgbClr>
                  </a:outerShdw>
                </a:effectLst>
                <a:latin typeface="Montserrat" panose="00000500000000000000" pitchFamily="2" charset="0"/>
              </a:rPr>
              <a:t>Demo</a:t>
            </a:r>
          </a:p>
          <a:p>
            <a:pPr marL="514350" indent="-514350">
              <a:lnSpc>
                <a:spcPct val="200000"/>
              </a:lnSpc>
              <a:buFont typeface="+mj-lt"/>
              <a:buAutoNum type="arabicPeriod"/>
            </a:pPr>
            <a:r>
              <a:rPr lang="en-US" dirty="0">
                <a:effectLst>
                  <a:outerShdw blurRad="38100" dist="38100" dir="2700000" algn="tl">
                    <a:srgbClr val="000000">
                      <a:alpha val="43137"/>
                    </a:srgbClr>
                  </a:outerShdw>
                </a:effectLst>
                <a:latin typeface="Montserrat" panose="00000500000000000000" pitchFamily="2" charset="0"/>
              </a:rPr>
              <a:t>Limitations and Future Work</a:t>
            </a:r>
          </a:p>
          <a:p>
            <a:pPr marL="514350" indent="-514350">
              <a:lnSpc>
                <a:spcPct val="200000"/>
              </a:lnSpc>
              <a:buFont typeface="+mj-lt"/>
              <a:buAutoNum type="arabicPeriod"/>
            </a:pPr>
            <a:r>
              <a:rPr lang="en-US" dirty="0">
                <a:effectLst>
                  <a:outerShdw blurRad="38100" dist="38100" dir="2700000" algn="tl">
                    <a:srgbClr val="000000">
                      <a:alpha val="43137"/>
                    </a:srgbClr>
                  </a:outerShdw>
                </a:effectLst>
                <a:latin typeface="Montserrat" panose="00000500000000000000" pitchFamily="2" charset="0"/>
              </a:rPr>
              <a:t>Conclusions</a:t>
            </a:r>
          </a:p>
        </p:txBody>
      </p:sp>
      <p:sp>
        <p:nvSpPr>
          <p:cNvPr id="6" name="Title 1">
            <a:extLst>
              <a:ext uri="{FF2B5EF4-FFF2-40B4-BE49-F238E27FC236}">
                <a16:creationId xmlns:a16="http://schemas.microsoft.com/office/drawing/2014/main" id="{19774B46-FC17-4A43-BFD5-DF4ACC4CD2D1}"/>
              </a:ext>
            </a:extLst>
          </p:cNvPr>
          <p:cNvSpPr txBox="1">
            <a:spLocks/>
          </p:cNvSpPr>
          <p:nvPr/>
        </p:nvSpPr>
        <p:spPr>
          <a:xfrm>
            <a:off x="296260" y="129622"/>
            <a:ext cx="8792882" cy="61082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66FFFF"/>
                </a:solidFill>
                <a:effectLst>
                  <a:outerShdw blurRad="50800" dist="38100" dir="2700000" algn="tl" rotWithShape="0">
                    <a:prstClr val="black">
                      <a:alpha val="40000"/>
                    </a:prstClr>
                  </a:outerShdw>
                </a:effectLst>
                <a:latin typeface="+mj-lt"/>
                <a:ea typeface="+mj-ea"/>
                <a:cs typeface="+mj-cs"/>
              </a:defRPr>
            </a:lvl1pPr>
          </a:lstStyle>
          <a:p>
            <a:r>
              <a:rPr lang="en-US" sz="2800" dirty="0">
                <a:solidFill>
                  <a:srgbClr val="FFC901"/>
                </a:solidFill>
                <a:effectLst>
                  <a:outerShdw blurRad="38100" dist="38100" dir="2700000" algn="tl">
                    <a:srgbClr val="000000">
                      <a:alpha val="43137"/>
                    </a:srgbClr>
                  </a:outerShdw>
                </a:effectLst>
                <a:latin typeface="Sonsie One" panose="02000000000000000000" pitchFamily="2" charset="0"/>
              </a:rPr>
              <a:t>Agenda</a:t>
            </a:r>
          </a:p>
        </p:txBody>
      </p:sp>
    </p:spTree>
    <p:extLst>
      <p:ext uri="{BB962C8B-B14F-4D97-AF65-F5344CB8AC3E}">
        <p14:creationId xmlns:p14="http://schemas.microsoft.com/office/powerpoint/2010/main" val="110163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CE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9983" y="1"/>
            <a:ext cx="4866342" cy="2277533"/>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pic>
        <p:nvPicPr>
          <p:cNvPr id="7" name="Picture 6">
            <a:extLst>
              <a:ext uri="{FF2B5EF4-FFF2-40B4-BE49-F238E27FC236}">
                <a16:creationId xmlns:a16="http://schemas.microsoft.com/office/drawing/2014/main" id="{1D358519-F85D-4B6F-AC64-C27635FF5BE6}"/>
              </a:ext>
            </a:extLst>
          </p:cNvPr>
          <p:cNvPicPr>
            <a:picLocks noChangeAspect="1"/>
          </p:cNvPicPr>
          <p:nvPr/>
        </p:nvPicPr>
        <p:blipFill>
          <a:blip r:embed="rId2" cstate="print">
            <a:extLst>
              <a:ext uri="{28A0092B-C50C-407E-A947-70E740481C1C}">
                <a14:useLocalDpi xmlns:a14="http://schemas.microsoft.com/office/drawing/2010/main" val="0"/>
              </a:ext>
            </a:extLst>
          </a:blip>
          <a:srcRect t="18807" b="18807"/>
          <a:stretch/>
        </p:blipFill>
        <p:spPr>
          <a:xfrm>
            <a:off x="3857208" y="3"/>
            <a:ext cx="4551888" cy="2129837"/>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p:spPr>
      </p:pic>
      <p:sp>
        <p:nvSpPr>
          <p:cNvPr id="16" name="Freeform: Shape 15">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245492" y="2175568"/>
            <a:ext cx="3898508" cy="296793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8" name="Title 1">
            <a:extLst>
              <a:ext uri="{FF2B5EF4-FFF2-40B4-BE49-F238E27FC236}">
                <a16:creationId xmlns:a16="http://schemas.microsoft.com/office/drawing/2014/main" id="{BFF63E1C-D547-49F6-93B4-8EEA2059D7CB}"/>
              </a:ext>
            </a:extLst>
          </p:cNvPr>
          <p:cNvSpPr txBox="1">
            <a:spLocks/>
          </p:cNvSpPr>
          <p:nvPr/>
        </p:nvSpPr>
        <p:spPr>
          <a:xfrm>
            <a:off x="296260" y="129622"/>
            <a:ext cx="8792882" cy="61082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66FFFF"/>
                </a:solidFill>
                <a:effectLst>
                  <a:outerShdw blurRad="50800" dist="38100" dir="2700000" algn="tl" rotWithShape="0">
                    <a:prstClr val="black">
                      <a:alpha val="40000"/>
                    </a:prstClr>
                  </a:outerShdw>
                </a:effectLst>
                <a:latin typeface="+mj-lt"/>
                <a:ea typeface="+mj-ea"/>
                <a:cs typeface="+mj-cs"/>
              </a:defRPr>
            </a:lvl1pPr>
          </a:lstStyle>
          <a:p>
            <a:r>
              <a:rPr lang="en-US" sz="2800" dirty="0">
                <a:solidFill>
                  <a:srgbClr val="FFC901"/>
                </a:solidFill>
                <a:effectLst>
                  <a:outerShdw blurRad="38100" dist="38100" dir="2700000" algn="tl">
                    <a:srgbClr val="000000">
                      <a:alpha val="43137"/>
                    </a:srgbClr>
                  </a:outerShdw>
                </a:effectLst>
                <a:latin typeface="Sonsie One" panose="02000000000000000000" pitchFamily="2" charset="0"/>
              </a:rPr>
              <a:t>Motivation</a:t>
            </a:r>
          </a:p>
        </p:txBody>
      </p:sp>
      <p:sp>
        <p:nvSpPr>
          <p:cNvPr id="3" name="TextBox 2">
            <a:extLst>
              <a:ext uri="{FF2B5EF4-FFF2-40B4-BE49-F238E27FC236}">
                <a16:creationId xmlns:a16="http://schemas.microsoft.com/office/drawing/2014/main" id="{0F6F537D-A545-4954-8645-B8353DBC69FC}"/>
              </a:ext>
            </a:extLst>
          </p:cNvPr>
          <p:cNvSpPr txBox="1"/>
          <p:nvPr/>
        </p:nvSpPr>
        <p:spPr>
          <a:xfrm>
            <a:off x="259932" y="845609"/>
            <a:ext cx="3694048" cy="1785104"/>
          </a:xfrm>
          <a:prstGeom prst="rect">
            <a:avLst/>
          </a:prstGeom>
          <a:noFill/>
        </p:spPr>
        <p:txBody>
          <a:bodyPr wrap="square" rtlCol="0">
            <a:spAutoFit/>
          </a:bodyPr>
          <a:lstStyle/>
          <a:p>
            <a:pPr algn="just"/>
            <a:r>
              <a:rPr lang="en-US" sz="1400" b="1" i="0" dirty="0">
                <a:solidFill>
                  <a:schemeClr val="accent6"/>
                </a:solidFill>
                <a:effectLst>
                  <a:outerShdw blurRad="38100" dist="38100" dir="2700000" algn="tl">
                    <a:srgbClr val="000000">
                      <a:alpha val="43137"/>
                    </a:srgbClr>
                  </a:outerShdw>
                </a:effectLst>
                <a:latin typeface="Montserrat" panose="00000500000000000000" pitchFamily="2" charset="0"/>
              </a:rPr>
              <a:t>Year 1970</a:t>
            </a:r>
          </a:p>
          <a:p>
            <a:pPr algn="just"/>
            <a:r>
              <a:rPr lang="en-US" sz="1200" b="0" i="0" dirty="0">
                <a:solidFill>
                  <a:srgbClr val="212529"/>
                </a:solidFill>
                <a:latin typeface="Montserrat" panose="00000500000000000000" pitchFamily="2" charset="0"/>
              </a:rPr>
              <a:t>As 1970 dawned the world’s cars averaged 149 horsepower and 17 miles per gallon… gas was cheap and the roar of the engines drowned out Elvis Presley and Creedence Clearwater Revival on the radio… Relatively low gasoline prices allowed consumers to focus on vehicle prices, performance, comfort, and style rather than efficiency.</a:t>
            </a:r>
            <a:endParaRPr lang="en-US" sz="1200" dirty="0"/>
          </a:p>
        </p:txBody>
      </p:sp>
      <p:sp>
        <p:nvSpPr>
          <p:cNvPr id="4" name="TextBox 3">
            <a:extLst>
              <a:ext uri="{FF2B5EF4-FFF2-40B4-BE49-F238E27FC236}">
                <a16:creationId xmlns:a16="http://schemas.microsoft.com/office/drawing/2014/main" id="{0B996BA4-28E5-43E4-BA04-CB6B8D01E14C}"/>
              </a:ext>
            </a:extLst>
          </p:cNvPr>
          <p:cNvSpPr txBox="1"/>
          <p:nvPr/>
        </p:nvSpPr>
        <p:spPr>
          <a:xfrm>
            <a:off x="237044" y="2794726"/>
            <a:ext cx="8669913" cy="2339102"/>
          </a:xfrm>
          <a:prstGeom prst="rect">
            <a:avLst/>
          </a:prstGeom>
          <a:noFill/>
        </p:spPr>
        <p:txBody>
          <a:bodyPr wrap="square" rtlCol="0">
            <a:spAutoFit/>
          </a:bodyPr>
          <a:lstStyle/>
          <a:p>
            <a:pPr algn="just"/>
            <a:r>
              <a:rPr lang="en-US" sz="1400" b="1" i="0" dirty="0">
                <a:solidFill>
                  <a:schemeClr val="accent6"/>
                </a:solidFill>
                <a:effectLst>
                  <a:outerShdw blurRad="38100" dist="38100" dir="2700000" algn="tl">
                    <a:srgbClr val="000000">
                      <a:alpha val="43137"/>
                    </a:srgbClr>
                  </a:outerShdw>
                </a:effectLst>
                <a:latin typeface="Montserrat" panose="00000500000000000000" pitchFamily="2" charset="0"/>
              </a:rPr>
              <a:t>Year 1973+</a:t>
            </a:r>
          </a:p>
          <a:p>
            <a:pPr algn="just"/>
            <a:r>
              <a:rPr lang="en-US" sz="1200" b="0" i="0" dirty="0">
                <a:solidFill>
                  <a:srgbClr val="212529"/>
                </a:solidFill>
                <a:effectLst/>
                <a:latin typeface="Montserrat" panose="00000500000000000000" pitchFamily="2" charset="0"/>
              </a:rPr>
              <a:t>October 1973 brought the Yom-Kippur War. Early in the war, the U.S supplied Israel with arms, angering the Arab delegation of OPEC, which responded with an embargo of oil sales to the U.S. and other industrial centers. And so began the decade’s first oil crisis that sent oil prices skyrocketing upwards and auto manufacturers scrambling to offer more fuel efficient cars. </a:t>
            </a:r>
          </a:p>
          <a:p>
            <a:pPr algn="just"/>
            <a:endParaRPr lang="en-US" sz="1400" dirty="0">
              <a:solidFill>
                <a:srgbClr val="212529"/>
              </a:solidFill>
              <a:effectLst>
                <a:outerShdw blurRad="38100" dist="38100" dir="2700000" algn="tl">
                  <a:srgbClr val="000000">
                    <a:alpha val="43137"/>
                  </a:srgbClr>
                </a:outerShdw>
              </a:effectLst>
              <a:latin typeface="Montserrat" panose="00000500000000000000" pitchFamily="2" charset="0"/>
            </a:endParaRPr>
          </a:p>
          <a:p>
            <a:pPr algn="just"/>
            <a:r>
              <a:rPr lang="en-US" sz="1400" b="0" i="0" dirty="0">
                <a:solidFill>
                  <a:srgbClr val="212529"/>
                </a:solidFill>
                <a:effectLst>
                  <a:outerShdw blurRad="38100" dist="38100" dir="2700000" algn="tl">
                    <a:srgbClr val="000000">
                      <a:alpha val="43137"/>
                    </a:srgbClr>
                  </a:outerShdw>
                </a:effectLst>
                <a:latin typeface="Montserrat" panose="00000500000000000000" pitchFamily="2" charset="0"/>
              </a:rPr>
              <a:t>Machine Learning models will predict the gas mileage you’ll experience with your “new” vintage beauty. </a:t>
            </a:r>
          </a:p>
          <a:p>
            <a:pPr algn="just"/>
            <a:endParaRPr lang="en-US" sz="1400" dirty="0">
              <a:solidFill>
                <a:srgbClr val="212529"/>
              </a:solidFill>
              <a:latin typeface="Montserrat" panose="00000500000000000000" pitchFamily="2" charset="0"/>
            </a:endParaRPr>
          </a:p>
          <a:p>
            <a:pPr algn="just"/>
            <a:br>
              <a:rPr lang="en-US" sz="1400" dirty="0"/>
            </a:br>
            <a:endParaRPr lang="en-US" sz="1400" dirty="0"/>
          </a:p>
        </p:txBody>
      </p:sp>
    </p:spTree>
    <p:extLst>
      <p:ext uri="{BB962C8B-B14F-4D97-AF65-F5344CB8AC3E}">
        <p14:creationId xmlns:p14="http://schemas.microsoft.com/office/powerpoint/2010/main" val="292564405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EC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A304EA-C226-4A05-A490-4902962FD8C0}"/>
              </a:ext>
            </a:extLst>
          </p:cNvPr>
          <p:cNvPicPr>
            <a:picLocks noChangeAspect="1"/>
          </p:cNvPicPr>
          <p:nvPr/>
        </p:nvPicPr>
        <p:blipFill>
          <a:blip r:embed="rId2"/>
          <a:stretch>
            <a:fillRect/>
          </a:stretch>
        </p:blipFill>
        <p:spPr>
          <a:xfrm>
            <a:off x="4470662" y="0"/>
            <a:ext cx="4700016" cy="5143500"/>
          </a:xfrm>
          <a:prstGeom prst="rect">
            <a:avLst/>
          </a:prstGeom>
        </p:spPr>
      </p:pic>
      <p:sp>
        <p:nvSpPr>
          <p:cNvPr id="6" name="Title 1">
            <a:extLst>
              <a:ext uri="{FF2B5EF4-FFF2-40B4-BE49-F238E27FC236}">
                <a16:creationId xmlns:a16="http://schemas.microsoft.com/office/drawing/2014/main" id="{4F815E9E-13DF-434D-B901-9B41842B0CAA}"/>
              </a:ext>
            </a:extLst>
          </p:cNvPr>
          <p:cNvSpPr txBox="1">
            <a:spLocks/>
          </p:cNvSpPr>
          <p:nvPr/>
        </p:nvSpPr>
        <p:spPr>
          <a:xfrm>
            <a:off x="296260" y="129622"/>
            <a:ext cx="3970330" cy="106778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66FFFF"/>
                </a:solidFill>
                <a:effectLst>
                  <a:outerShdw blurRad="50800" dist="38100" dir="2700000" algn="tl" rotWithShape="0">
                    <a:prstClr val="black">
                      <a:alpha val="40000"/>
                    </a:prstClr>
                  </a:outerShdw>
                </a:effectLst>
                <a:latin typeface="+mj-lt"/>
                <a:ea typeface="+mj-ea"/>
                <a:cs typeface="+mj-cs"/>
              </a:defRPr>
            </a:lvl1pPr>
          </a:lstStyle>
          <a:p>
            <a:r>
              <a:rPr lang="en-US" sz="2800" dirty="0">
                <a:solidFill>
                  <a:srgbClr val="FFC901"/>
                </a:solidFill>
                <a:effectLst>
                  <a:outerShdw blurRad="38100" dist="38100" dir="2700000" algn="tl">
                    <a:srgbClr val="000000">
                      <a:alpha val="43137"/>
                    </a:srgbClr>
                  </a:outerShdw>
                </a:effectLst>
                <a:latin typeface="Sonsie One" panose="02000000000000000000" pitchFamily="2" charset="0"/>
              </a:rPr>
              <a:t>Data Cleaning and Modeling</a:t>
            </a:r>
          </a:p>
        </p:txBody>
      </p:sp>
      <p:sp>
        <p:nvSpPr>
          <p:cNvPr id="9" name="TextBox 8">
            <a:extLst>
              <a:ext uri="{FF2B5EF4-FFF2-40B4-BE49-F238E27FC236}">
                <a16:creationId xmlns:a16="http://schemas.microsoft.com/office/drawing/2014/main" id="{D78B854F-4A6D-4194-8693-1FF70D8AFF08}"/>
              </a:ext>
            </a:extLst>
          </p:cNvPr>
          <p:cNvSpPr txBox="1"/>
          <p:nvPr/>
        </p:nvSpPr>
        <p:spPr>
          <a:xfrm>
            <a:off x="296260" y="1295667"/>
            <a:ext cx="4275740" cy="3477875"/>
          </a:xfrm>
          <a:prstGeom prst="rect">
            <a:avLst/>
          </a:prstGeom>
          <a:noFill/>
        </p:spPr>
        <p:txBody>
          <a:bodyPr wrap="square" rtlCol="0">
            <a:spAutoFit/>
          </a:bodyPr>
          <a:lstStyle/>
          <a:p>
            <a:r>
              <a:rPr lang="en-US" sz="2000" b="1" dirty="0">
                <a:solidFill>
                  <a:schemeClr val="accent6"/>
                </a:solidFill>
                <a:effectLst>
                  <a:outerShdw blurRad="38100" dist="38100" dir="2700000" algn="tl">
                    <a:srgbClr val="000000">
                      <a:alpha val="43137"/>
                    </a:srgbClr>
                  </a:outerShdw>
                </a:effectLst>
                <a:latin typeface="Montserrat" panose="00000500000000000000" pitchFamily="2" charset="0"/>
              </a:rPr>
              <a:t>Data</a:t>
            </a:r>
          </a:p>
          <a:p>
            <a:r>
              <a:rPr lang="en-US" sz="1400" b="0" i="0" dirty="0">
                <a:solidFill>
                  <a:srgbClr val="24292E"/>
                </a:solidFill>
                <a:effectLst/>
                <a:latin typeface="Montserrat" panose="00000500000000000000" pitchFamily="2" charset="0"/>
              </a:rPr>
              <a:t>CSV Data sourced from </a:t>
            </a:r>
            <a:r>
              <a:rPr lang="en-US" sz="1400" b="0" i="0" u="none" strike="noStrike">
                <a:effectLst/>
                <a:latin typeface="Montserrat" panose="00000500000000000000" pitchFamily="2" charset="0"/>
                <a:hlinkClick r:id="rId3"/>
              </a:rPr>
              <a:t>Kaggle</a:t>
            </a:r>
            <a:r>
              <a:rPr lang="en-US" sz="1400" b="0" i="0" u="none" strike="noStrike">
                <a:effectLst/>
                <a:latin typeface="Montserrat" panose="00000500000000000000" pitchFamily="2" charset="0"/>
              </a:rPr>
              <a:t> .</a:t>
            </a:r>
            <a:endParaRPr lang="en-US" sz="1400" b="0" i="0" u="none" strike="noStrike" dirty="0">
              <a:effectLst/>
              <a:latin typeface="Montserrat" panose="00000500000000000000" pitchFamily="2" charset="0"/>
            </a:endParaRPr>
          </a:p>
          <a:p>
            <a:endParaRPr lang="en-US" sz="2000" b="1" dirty="0">
              <a:solidFill>
                <a:schemeClr val="accent6"/>
              </a:solidFill>
              <a:effectLst>
                <a:outerShdw blurRad="38100" dist="38100" dir="2700000" algn="tl">
                  <a:srgbClr val="000000">
                    <a:alpha val="43137"/>
                  </a:srgbClr>
                </a:outerShdw>
              </a:effectLst>
              <a:latin typeface="Montserrat" panose="00000500000000000000" pitchFamily="2" charset="0"/>
            </a:endParaRPr>
          </a:p>
          <a:p>
            <a:r>
              <a:rPr lang="en-US" sz="2000" b="1" dirty="0">
                <a:solidFill>
                  <a:schemeClr val="accent6"/>
                </a:solidFill>
                <a:effectLst>
                  <a:outerShdw blurRad="38100" dist="38100" dir="2700000" algn="tl">
                    <a:srgbClr val="000000">
                      <a:alpha val="43137"/>
                    </a:srgbClr>
                  </a:outerShdw>
                </a:effectLst>
                <a:latin typeface="Montserrat" panose="00000500000000000000" pitchFamily="2" charset="0"/>
              </a:rPr>
              <a:t>Data Cleaning</a:t>
            </a:r>
          </a:p>
          <a:p>
            <a:r>
              <a:rPr lang="en-US" sz="1400" b="0" i="0" dirty="0">
                <a:solidFill>
                  <a:srgbClr val="24292E"/>
                </a:solidFill>
                <a:effectLst/>
                <a:latin typeface="Montserrat" panose="00000500000000000000" pitchFamily="2" charset="0"/>
              </a:rPr>
              <a:t>The original data .csv file is relatively clean </a:t>
            </a:r>
            <a:r>
              <a:rPr lang="en-US" sz="1400" dirty="0">
                <a:solidFill>
                  <a:srgbClr val="24292E"/>
                </a:solidFill>
                <a:latin typeface="Montserrat" panose="00000500000000000000" pitchFamily="2" charset="0"/>
              </a:rPr>
              <a:t>w</a:t>
            </a:r>
            <a:r>
              <a:rPr lang="en-US" sz="1400" b="0" i="0" dirty="0">
                <a:solidFill>
                  <a:srgbClr val="24292E"/>
                </a:solidFill>
                <a:effectLst/>
                <a:latin typeface="Montserrat" panose="00000500000000000000" pitchFamily="2" charset="0"/>
              </a:rPr>
              <a:t>ith approximately 400 records and minimal cleaning required. Six null values in "horsepower" field were replaced with median values for modeling purpose.</a:t>
            </a:r>
          </a:p>
          <a:p>
            <a:endParaRPr lang="en-US" sz="1400" dirty="0">
              <a:solidFill>
                <a:srgbClr val="24292E"/>
              </a:solidFill>
              <a:latin typeface="Montserrat" panose="00000500000000000000" pitchFamily="2" charset="0"/>
            </a:endParaRPr>
          </a:p>
          <a:p>
            <a:r>
              <a:rPr lang="en-US" sz="2000" b="1" dirty="0">
                <a:solidFill>
                  <a:schemeClr val="accent6"/>
                </a:solidFill>
                <a:effectLst>
                  <a:outerShdw blurRad="38100" dist="38100" dir="2700000" algn="tl">
                    <a:srgbClr val="000000">
                      <a:alpha val="43137"/>
                    </a:srgbClr>
                  </a:outerShdw>
                </a:effectLst>
                <a:latin typeface="Montserrat" panose="00000500000000000000" pitchFamily="2" charset="0"/>
              </a:rPr>
              <a:t>Modeling</a:t>
            </a:r>
          </a:p>
          <a:p>
            <a:r>
              <a:rPr lang="en-US" sz="1400" dirty="0">
                <a:solidFill>
                  <a:srgbClr val="24292E"/>
                </a:solidFill>
                <a:latin typeface="Montserrat" panose="00000500000000000000" pitchFamily="2" charset="0"/>
              </a:rPr>
              <a:t>A series a Machine Learning Regression models were carried out in order to predict MPG ( Miles per Gallon).</a:t>
            </a:r>
            <a:endParaRPr lang="en-US" sz="1400" dirty="0">
              <a:latin typeface="Montserrat" panose="00000500000000000000" pitchFamily="2" charset="0"/>
            </a:endParaRPr>
          </a:p>
        </p:txBody>
      </p:sp>
    </p:spTree>
    <p:extLst>
      <p:ext uri="{BB962C8B-B14F-4D97-AF65-F5344CB8AC3E}">
        <p14:creationId xmlns:p14="http://schemas.microsoft.com/office/powerpoint/2010/main" val="953687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A414BB-764E-4F27-A041-9F0BADA3C2C3}"/>
              </a:ext>
            </a:extLst>
          </p:cNvPr>
          <p:cNvSpPr txBox="1">
            <a:spLocks/>
          </p:cNvSpPr>
          <p:nvPr/>
        </p:nvSpPr>
        <p:spPr>
          <a:xfrm>
            <a:off x="0" y="1808225"/>
            <a:ext cx="9043415" cy="610821"/>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FFC901"/>
                </a:solidFill>
                <a:effectLst>
                  <a:outerShdw blurRad="38100" dist="38100" dir="2700000" algn="tl">
                    <a:srgbClr val="000000">
                      <a:alpha val="43137"/>
                    </a:srgbClr>
                  </a:outerShdw>
                </a:effectLst>
                <a:latin typeface="Sonsie One" panose="02000000000000000000" pitchFamily="2" charset="0"/>
              </a:rPr>
              <a:t>Demo</a:t>
            </a:r>
          </a:p>
        </p:txBody>
      </p:sp>
      <p:sp>
        <p:nvSpPr>
          <p:cNvPr id="3" name="TextBox 2">
            <a:extLst>
              <a:ext uri="{FF2B5EF4-FFF2-40B4-BE49-F238E27FC236}">
                <a16:creationId xmlns:a16="http://schemas.microsoft.com/office/drawing/2014/main" id="{A98F32EE-F493-4F2D-A7C9-2DA3B6F078C1}"/>
              </a:ext>
            </a:extLst>
          </p:cNvPr>
          <p:cNvSpPr txBox="1"/>
          <p:nvPr/>
        </p:nvSpPr>
        <p:spPr>
          <a:xfrm>
            <a:off x="143555" y="2877160"/>
            <a:ext cx="8856890" cy="523220"/>
          </a:xfrm>
          <a:prstGeom prst="rect">
            <a:avLst/>
          </a:prstGeom>
          <a:noFill/>
        </p:spPr>
        <p:txBody>
          <a:bodyPr wrap="square" rtlCol="0">
            <a:spAutoFit/>
          </a:bodyPr>
          <a:lstStyle/>
          <a:p>
            <a:pPr algn="ctr"/>
            <a:r>
              <a:rPr lang="en-US" sz="2800" b="0" i="0" u="none" strike="noStrike" dirty="0">
                <a:solidFill>
                  <a:schemeClr val="bg1"/>
                </a:solidFill>
                <a:effectLst/>
                <a:latin typeface="Slack-Lato"/>
                <a:hlinkClick r:id="rId3">
                  <a:extLst>
                    <a:ext uri="{A12FA001-AC4F-418D-AE19-62706E023703}">
                      <ahyp:hlinkClr xmlns:ahyp="http://schemas.microsoft.com/office/drawing/2018/hyperlinkcolor" val="tx"/>
                    </a:ext>
                  </a:extLst>
                </a:hlinkClick>
              </a:rPr>
              <a:t>https://vintagecarsmpg.herokuapp.com/</a:t>
            </a:r>
            <a:endParaRPr lang="en-US" sz="28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75395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ECE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B43B9CA2-4B31-4ACD-9A9F-B8E6C6420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21621AAF-0188-4B18-9D48-F178736CED3A}"/>
              </a:ext>
            </a:extLst>
          </p:cNvPr>
          <p:cNvPicPr>
            <a:picLocks noChangeAspect="1"/>
          </p:cNvPicPr>
          <p:nvPr/>
        </p:nvPicPr>
        <p:blipFill>
          <a:blip r:embed="rId2" cstate="print">
            <a:extLst>
              <a:ext uri="{28A0092B-C50C-407E-A947-70E740481C1C}">
                <a14:useLocalDpi xmlns:a14="http://schemas.microsoft.com/office/drawing/2010/main" val="0"/>
              </a:ext>
            </a:extLst>
          </a:blip>
          <a:srcRect t="3109" b="3109"/>
          <a:stretch/>
        </p:blipFill>
        <p:spPr>
          <a:xfrm>
            <a:off x="6396991" y="7"/>
            <a:ext cx="2747010" cy="2551169"/>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6" name="Picture 5">
            <a:extLst>
              <a:ext uri="{FF2B5EF4-FFF2-40B4-BE49-F238E27FC236}">
                <a16:creationId xmlns:a16="http://schemas.microsoft.com/office/drawing/2014/main" id="{D3B1DF83-8C39-4DB0-956B-86722653D4ED}"/>
              </a:ext>
            </a:extLst>
          </p:cNvPr>
          <p:cNvPicPr>
            <a:picLocks noChangeAspect="1"/>
          </p:cNvPicPr>
          <p:nvPr/>
        </p:nvPicPr>
        <p:blipFill>
          <a:blip r:embed="rId3">
            <a:extLst>
              <a:ext uri="{28A0092B-C50C-407E-A947-70E740481C1C}">
                <a14:useLocalDpi xmlns:a14="http://schemas.microsoft.com/office/drawing/2010/main" val="0"/>
              </a:ext>
            </a:extLst>
          </a:blip>
          <a:srcRect l="4600" r="4600"/>
          <a:stretch/>
        </p:blipFill>
        <p:spPr>
          <a:xfrm>
            <a:off x="3796106" y="20578"/>
            <a:ext cx="3088583" cy="2551169"/>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7" name="Picture 6">
            <a:extLst>
              <a:ext uri="{FF2B5EF4-FFF2-40B4-BE49-F238E27FC236}">
                <a16:creationId xmlns:a16="http://schemas.microsoft.com/office/drawing/2014/main" id="{1D358519-F85D-4B6F-AC64-C27635FF5BE6}"/>
              </a:ext>
            </a:extLst>
          </p:cNvPr>
          <p:cNvPicPr>
            <a:picLocks noChangeAspect="1"/>
          </p:cNvPicPr>
          <p:nvPr/>
        </p:nvPicPr>
        <p:blipFill rotWithShape="1">
          <a:blip r:embed="rId4">
            <a:extLst>
              <a:ext uri="{28A0092B-C50C-407E-A947-70E740481C1C}">
                <a14:useLocalDpi xmlns:a14="http://schemas.microsoft.com/office/drawing/2010/main" val="0"/>
              </a:ext>
            </a:extLst>
          </a:blip>
          <a:srcRect l="-2826" t="34332" r="7546" b="4141"/>
          <a:stretch/>
        </p:blipFill>
        <p:spPr>
          <a:xfrm>
            <a:off x="3796106" y="2592324"/>
            <a:ext cx="5347893" cy="2551176"/>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45" name="Freeform: Shape 44">
            <a:extLst>
              <a:ext uri="{FF2B5EF4-FFF2-40B4-BE49-F238E27FC236}">
                <a16:creationId xmlns:a16="http://schemas.microsoft.com/office/drawing/2014/main" id="{33F94DB1-BC5D-454D-845C-7BA3A1F46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9724" cy="5143500"/>
          </a:xfrm>
          <a:custGeom>
            <a:avLst/>
            <a:gdLst>
              <a:gd name="connsiteX0" fmla="*/ 0 w 5932965"/>
              <a:gd name="connsiteY0" fmla="*/ 0 h 6858000"/>
              <a:gd name="connsiteX1" fmla="*/ 5140363 w 5932965"/>
              <a:gd name="connsiteY1" fmla="*/ 0 h 6858000"/>
              <a:gd name="connsiteX2" fmla="*/ 5152943 w 5932965"/>
              <a:gd name="connsiteY2" fmla="*/ 23550 h 6858000"/>
              <a:gd name="connsiteX3" fmla="*/ 5932965 w 5932965"/>
              <a:gd name="connsiteY3" fmla="*/ 3479505 h 6858000"/>
              <a:gd name="connsiteX4" fmla="*/ 5262410 w 5932965"/>
              <a:gd name="connsiteY4" fmla="*/ 6708999 h 6858000"/>
              <a:gd name="connsiteX5" fmla="*/ 5190385 w 5932965"/>
              <a:gd name="connsiteY5" fmla="*/ 6858000 h 6858000"/>
              <a:gd name="connsiteX6" fmla="*/ 0 w 59329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965" h="685800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Freeform: Shape 46">
            <a:extLst>
              <a:ext uri="{FF2B5EF4-FFF2-40B4-BE49-F238E27FC236}">
                <a16:creationId xmlns:a16="http://schemas.microsoft.com/office/drawing/2014/main" id="{5676B86F-860B-4586-BCAA-C0650C09B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1750" cy="5143500"/>
          </a:xfrm>
          <a:custGeom>
            <a:avLst/>
            <a:gdLst>
              <a:gd name="connsiteX0" fmla="*/ 0 w 5922333"/>
              <a:gd name="connsiteY0" fmla="*/ 0 h 6858000"/>
              <a:gd name="connsiteX1" fmla="*/ 5129731 w 5922333"/>
              <a:gd name="connsiteY1" fmla="*/ 0 h 6858000"/>
              <a:gd name="connsiteX2" fmla="*/ 5142311 w 5922333"/>
              <a:gd name="connsiteY2" fmla="*/ 23550 h 6858000"/>
              <a:gd name="connsiteX3" fmla="*/ 5922333 w 5922333"/>
              <a:gd name="connsiteY3" fmla="*/ 3479505 h 6858000"/>
              <a:gd name="connsiteX4" fmla="*/ 5251778 w 5922333"/>
              <a:gd name="connsiteY4" fmla="*/ 6708999 h 6858000"/>
              <a:gd name="connsiteX5" fmla="*/ 5179753 w 5922333"/>
              <a:gd name="connsiteY5" fmla="*/ 6858000 h 6858000"/>
              <a:gd name="connsiteX6" fmla="*/ 0 w 59223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333" h="685800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C818ED5-2F56-4171-9445-3AA4F446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2651"/>
            <a:ext cx="96012" cy="4904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E74FCE8-866C-4AFA-B45C-FACE2A60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1567456"/>
            <a:ext cx="3727829"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82161982-E2E2-46BF-9823-17767589D1D2}"/>
              </a:ext>
            </a:extLst>
          </p:cNvPr>
          <p:cNvSpPr txBox="1">
            <a:spLocks/>
          </p:cNvSpPr>
          <p:nvPr/>
        </p:nvSpPr>
        <p:spPr>
          <a:xfrm>
            <a:off x="310602" y="685341"/>
            <a:ext cx="3359510" cy="61082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66FFFF"/>
                </a:solidFill>
                <a:effectLst>
                  <a:outerShdw blurRad="50800" dist="38100" dir="2700000" algn="tl" rotWithShape="0">
                    <a:prstClr val="black">
                      <a:alpha val="40000"/>
                    </a:prstClr>
                  </a:outerShdw>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800" dirty="0">
                <a:solidFill>
                  <a:srgbClr val="FFC901"/>
                </a:solidFill>
                <a:effectLst>
                  <a:outerShdw blurRad="38100" dist="38100" dir="2700000" algn="tl">
                    <a:srgbClr val="000000">
                      <a:alpha val="43137"/>
                    </a:srgbClr>
                  </a:outerShdw>
                </a:effectLst>
                <a:latin typeface="Sonsie One" panose="02000000000000000000" pitchFamily="2" charset="0"/>
              </a:rPr>
              <a:t>Limitations</a:t>
            </a:r>
            <a:endParaRPr kumimoji="0" lang="en-US" sz="2800" b="0" i="0" u="none" strike="noStrike" kern="1200" cap="none" spc="0" normalizeH="0" baseline="0" noProof="0" dirty="0">
              <a:ln>
                <a:noFill/>
              </a:ln>
              <a:solidFill>
                <a:srgbClr val="FFC901"/>
              </a:solidFill>
              <a:effectLst>
                <a:outerShdw blurRad="38100" dist="38100" dir="2700000" algn="tl">
                  <a:srgbClr val="000000">
                    <a:alpha val="43137"/>
                  </a:srgbClr>
                </a:outerShdw>
              </a:effectLst>
              <a:uLnTx/>
              <a:uFillTx/>
              <a:latin typeface="Sonsie One" panose="02000000000000000000" pitchFamily="2" charset="0"/>
              <a:ea typeface="+mj-ea"/>
              <a:cs typeface="+mj-cs"/>
            </a:endParaRPr>
          </a:p>
        </p:txBody>
      </p:sp>
      <p:sp>
        <p:nvSpPr>
          <p:cNvPr id="2" name="TextBox 1">
            <a:extLst>
              <a:ext uri="{FF2B5EF4-FFF2-40B4-BE49-F238E27FC236}">
                <a16:creationId xmlns:a16="http://schemas.microsoft.com/office/drawing/2014/main" id="{3F892B5F-872B-4A4F-9CD3-14ABE24A2611}"/>
              </a:ext>
            </a:extLst>
          </p:cNvPr>
          <p:cNvSpPr txBox="1"/>
          <p:nvPr/>
        </p:nvSpPr>
        <p:spPr>
          <a:xfrm>
            <a:off x="134101" y="1806459"/>
            <a:ext cx="4003579" cy="3046988"/>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latin typeface="Montserrat" panose="00000500000000000000" pitchFamily="2" charset="0"/>
              </a:rPr>
              <a:t>While the dataset is very accurate, the size/completeness of the dataset did not allow the generation of more complex models</a:t>
            </a:r>
            <a:r>
              <a:rPr lang="en-US" sz="1600" b="0" i="0" dirty="0">
                <a:latin typeface="Montserrat" panose="00000500000000000000" pitchFamily="2" charset="0"/>
              </a:rPr>
              <a:t>.</a:t>
            </a:r>
          </a:p>
          <a:p>
            <a:pPr marL="285750" indent="-285750" algn="l">
              <a:buFont typeface="Arial" panose="020B0604020202020204" pitchFamily="34" charset="0"/>
              <a:buChar char="•"/>
            </a:pPr>
            <a:endParaRPr lang="en-US" sz="1600" b="0" i="0" dirty="0">
              <a:latin typeface="Montserrat" panose="00000500000000000000" pitchFamily="2" charset="0"/>
            </a:endParaRPr>
          </a:p>
          <a:p>
            <a:pPr marL="285750" indent="-285750" algn="l">
              <a:buFont typeface="Arial" panose="020B0604020202020204" pitchFamily="34" charset="0"/>
              <a:buChar char="•"/>
            </a:pPr>
            <a:r>
              <a:rPr lang="en-US" sz="1600" dirty="0">
                <a:latin typeface="Montserrat" panose="00000500000000000000" pitchFamily="2" charset="0"/>
              </a:rPr>
              <a:t>Lack of </a:t>
            </a:r>
            <a:r>
              <a:rPr lang="en-US" sz="1600" b="0" i="0" dirty="0">
                <a:latin typeface="Montserrat" panose="00000500000000000000" pitchFamily="2" charset="0"/>
              </a:rPr>
              <a:t>balance between Euro and Asian cars in dataset.</a:t>
            </a:r>
          </a:p>
          <a:p>
            <a:pPr marL="285750" indent="-285750" algn="l">
              <a:buFont typeface="Arial" panose="020B0604020202020204" pitchFamily="34" charset="0"/>
              <a:buChar char="•"/>
            </a:pPr>
            <a:endParaRPr lang="en-US" sz="1600" b="0" i="0" dirty="0">
              <a:latin typeface="Montserrat" panose="00000500000000000000" pitchFamily="2" charset="0"/>
            </a:endParaRPr>
          </a:p>
          <a:p>
            <a:pPr marL="285750" indent="-285750" algn="l">
              <a:buFont typeface="Arial" panose="020B0604020202020204" pitchFamily="34" charset="0"/>
              <a:buChar char="•"/>
            </a:pPr>
            <a:r>
              <a:rPr lang="en-US" sz="1600" b="0" i="0" dirty="0">
                <a:latin typeface="Montserrat" panose="00000500000000000000" pitchFamily="2" charset="0"/>
              </a:rPr>
              <a:t>Poor distribution of the data regarding the number of cylinders.</a:t>
            </a:r>
            <a:endParaRPr lang="en-US" sz="1600" dirty="0">
              <a:latin typeface="Montserrat" panose="00000500000000000000" pitchFamily="2" charset="0"/>
            </a:endParaRPr>
          </a:p>
        </p:txBody>
      </p:sp>
    </p:spTree>
    <p:extLst>
      <p:ext uri="{BB962C8B-B14F-4D97-AF65-F5344CB8AC3E}">
        <p14:creationId xmlns:p14="http://schemas.microsoft.com/office/powerpoint/2010/main" val="1384395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CE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Oval 1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5427" y="1023549"/>
            <a:ext cx="710616" cy="691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Calibri" panose="020F0502020204030204"/>
            </a:endParaRPr>
          </a:p>
        </p:txBody>
      </p:sp>
      <p:pic>
        <p:nvPicPr>
          <p:cNvPr id="5" name="Content Placeholder 4">
            <a:extLst>
              <a:ext uri="{FF2B5EF4-FFF2-40B4-BE49-F238E27FC236}">
                <a16:creationId xmlns:a16="http://schemas.microsoft.com/office/drawing/2014/main" id="{21621AAF-0188-4B18-9D48-F178736CED3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487" r="7601" b="3"/>
          <a:stretch/>
        </p:blipFill>
        <p:spPr>
          <a:xfrm>
            <a:off x="5925945" y="2045797"/>
            <a:ext cx="3218056" cy="3097703"/>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8" name="Arc 1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4525604" y="-504855"/>
            <a:ext cx="3015895" cy="3015895"/>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1D358519-F85D-4B6F-AC64-C27635FF5BE6}"/>
              </a:ext>
            </a:extLst>
          </p:cNvPr>
          <p:cNvPicPr>
            <a:picLocks noChangeAspect="1"/>
          </p:cNvPicPr>
          <p:nvPr/>
        </p:nvPicPr>
        <p:blipFill>
          <a:blip r:embed="rId4">
            <a:extLst>
              <a:ext uri="{28A0092B-C50C-407E-A947-70E740481C1C}">
                <a14:useLocalDpi xmlns:a14="http://schemas.microsoft.com/office/drawing/2010/main" val="0"/>
              </a:ext>
            </a:extLst>
          </a:blip>
          <a:srcRect l="6254" r="6254"/>
          <a:stretch/>
        </p:blipFill>
        <p:spPr>
          <a:xfrm>
            <a:off x="4696205" y="1"/>
            <a:ext cx="2639484" cy="2255932"/>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9" name="Title 1">
            <a:extLst>
              <a:ext uri="{FF2B5EF4-FFF2-40B4-BE49-F238E27FC236}">
                <a16:creationId xmlns:a16="http://schemas.microsoft.com/office/drawing/2014/main" id="{5F6EDDDC-F9C0-4E11-A505-6B79AA135FC1}"/>
              </a:ext>
            </a:extLst>
          </p:cNvPr>
          <p:cNvSpPr txBox="1">
            <a:spLocks/>
          </p:cNvSpPr>
          <p:nvPr/>
        </p:nvSpPr>
        <p:spPr>
          <a:xfrm>
            <a:off x="296260" y="129622"/>
            <a:ext cx="8792882" cy="61082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66FFFF"/>
                </a:solidFill>
                <a:effectLst>
                  <a:outerShdw blurRad="50800" dist="38100" dir="2700000" algn="tl" rotWithShape="0">
                    <a:prstClr val="black">
                      <a:alpha val="40000"/>
                    </a:prstClr>
                  </a:outerShdw>
                </a:effectLst>
                <a:latin typeface="+mj-lt"/>
                <a:ea typeface="+mj-ea"/>
                <a:cs typeface="+mj-cs"/>
              </a:defRPr>
            </a:lvl1pPr>
          </a:lstStyle>
          <a:p>
            <a:r>
              <a:rPr lang="en-US" sz="2800" dirty="0">
                <a:solidFill>
                  <a:srgbClr val="FFC901"/>
                </a:solidFill>
                <a:effectLst>
                  <a:outerShdw blurRad="38100" dist="38100" dir="2700000" algn="tl">
                    <a:srgbClr val="000000">
                      <a:alpha val="43137"/>
                    </a:srgbClr>
                  </a:outerShdw>
                </a:effectLst>
                <a:latin typeface="Sonsie One" panose="02000000000000000000" pitchFamily="2" charset="0"/>
              </a:rPr>
              <a:t>Future Work</a:t>
            </a:r>
          </a:p>
        </p:txBody>
      </p:sp>
      <p:sp>
        <p:nvSpPr>
          <p:cNvPr id="3" name="TextBox 2">
            <a:extLst>
              <a:ext uri="{FF2B5EF4-FFF2-40B4-BE49-F238E27FC236}">
                <a16:creationId xmlns:a16="http://schemas.microsoft.com/office/drawing/2014/main" id="{71CB19B1-0FC0-49E1-A154-0E68B6A6E35B}"/>
              </a:ext>
            </a:extLst>
          </p:cNvPr>
          <p:cNvSpPr txBox="1"/>
          <p:nvPr/>
        </p:nvSpPr>
        <p:spPr>
          <a:xfrm>
            <a:off x="296260" y="1061875"/>
            <a:ext cx="4123035" cy="3539430"/>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latin typeface="Montserrat" panose="00000500000000000000" pitchFamily="2" charset="0"/>
              </a:rPr>
              <a:t>E</a:t>
            </a:r>
            <a:r>
              <a:rPr lang="en-US" sz="1600" b="0" i="0" dirty="0">
                <a:latin typeface="Montserrat" panose="00000500000000000000" pitchFamily="2" charset="0"/>
              </a:rPr>
              <a:t>xpand data set to include information from 1982 to present and more car data from 1970-1982.</a:t>
            </a:r>
          </a:p>
          <a:p>
            <a:pPr marL="285750" indent="-285750" algn="l">
              <a:buFont typeface="Arial" panose="020B0604020202020204" pitchFamily="34" charset="0"/>
              <a:buChar char="•"/>
            </a:pPr>
            <a:endParaRPr lang="en-US" sz="1600" b="0" i="0" dirty="0">
              <a:latin typeface="Montserrat" panose="00000500000000000000" pitchFamily="2" charset="0"/>
            </a:endParaRPr>
          </a:p>
          <a:p>
            <a:pPr marL="285750" indent="-285750" algn="l">
              <a:buFont typeface="Arial" panose="020B0604020202020204" pitchFamily="34" charset="0"/>
              <a:buChar char="•"/>
            </a:pPr>
            <a:r>
              <a:rPr lang="en-US" sz="1600" dirty="0">
                <a:latin typeface="Montserrat" panose="00000500000000000000" pitchFamily="2" charset="0"/>
              </a:rPr>
              <a:t>P</a:t>
            </a:r>
            <a:r>
              <a:rPr lang="en-US" sz="1600" b="0" i="0" dirty="0">
                <a:latin typeface="Montserrat" panose="00000500000000000000" pitchFamily="2" charset="0"/>
              </a:rPr>
              <a:t>ossibly get a license for auto catalog and access their database.</a:t>
            </a:r>
          </a:p>
          <a:p>
            <a:pPr algn="l"/>
            <a:endParaRPr lang="en-US" sz="1600" b="0" i="0" dirty="0">
              <a:latin typeface="Montserrat" panose="00000500000000000000" pitchFamily="2" charset="0"/>
            </a:endParaRPr>
          </a:p>
          <a:p>
            <a:pPr marL="285750" indent="-285750" algn="l">
              <a:buFont typeface="Arial" panose="020B0604020202020204" pitchFamily="34" charset="0"/>
              <a:buChar char="•"/>
            </a:pPr>
            <a:r>
              <a:rPr lang="en-US" sz="1600" dirty="0">
                <a:latin typeface="Montserrat" panose="00000500000000000000" pitchFamily="2" charset="0"/>
              </a:rPr>
              <a:t>P</a:t>
            </a:r>
            <a:r>
              <a:rPr lang="en-US" sz="1600" b="0" i="0" dirty="0">
                <a:latin typeface="Montserrat" panose="00000500000000000000" pitchFamily="2" charset="0"/>
              </a:rPr>
              <a:t>erform other regression and classification models to improve predictions.</a:t>
            </a:r>
          </a:p>
          <a:p>
            <a:pPr algn="l"/>
            <a:endParaRPr lang="en-US" sz="1600" b="0" i="0" dirty="0">
              <a:latin typeface="Montserrat" panose="00000500000000000000" pitchFamily="2" charset="0"/>
            </a:endParaRPr>
          </a:p>
          <a:p>
            <a:pPr marL="285750" indent="-285750" algn="l">
              <a:buFont typeface="Arial" panose="020B0604020202020204" pitchFamily="34" charset="0"/>
              <a:buChar char="•"/>
            </a:pPr>
            <a:r>
              <a:rPr lang="en-US" sz="1600" dirty="0">
                <a:latin typeface="Montserrat" panose="00000500000000000000" pitchFamily="2" charset="0"/>
              </a:rPr>
              <a:t>W</a:t>
            </a:r>
            <a:r>
              <a:rPr lang="en-US" sz="1600" b="0" i="0" dirty="0">
                <a:latin typeface="Montserrat" panose="00000500000000000000" pitchFamily="2" charset="0"/>
              </a:rPr>
              <a:t>ith an expanded data set we could show an animated time series chart.</a:t>
            </a:r>
            <a:endParaRPr lang="en-US" sz="1600" dirty="0">
              <a:latin typeface="Montserrat" panose="00000500000000000000" pitchFamily="2" charset="0"/>
            </a:endParaRPr>
          </a:p>
        </p:txBody>
      </p:sp>
    </p:spTree>
    <p:extLst>
      <p:ext uri="{BB962C8B-B14F-4D97-AF65-F5344CB8AC3E}">
        <p14:creationId xmlns:p14="http://schemas.microsoft.com/office/powerpoint/2010/main" val="676165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CE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7" name="Picture 6" descr="A red car parked on the side of a road&#10;&#10;Description automatically generated with low confidence">
            <a:extLst>
              <a:ext uri="{FF2B5EF4-FFF2-40B4-BE49-F238E27FC236}">
                <a16:creationId xmlns:a16="http://schemas.microsoft.com/office/drawing/2014/main" id="{1D358519-F85D-4B6F-AC64-C27635FF5BE6}"/>
              </a:ext>
            </a:extLst>
          </p:cNvPr>
          <p:cNvPicPr>
            <a:picLocks noChangeAspect="1"/>
          </p:cNvPicPr>
          <p:nvPr/>
        </p:nvPicPr>
        <p:blipFill rotWithShape="1">
          <a:blip r:embed="rId2">
            <a:extLst>
              <a:ext uri="{28A0092B-C50C-407E-A947-70E740481C1C}">
                <a14:useLocalDpi xmlns:a14="http://schemas.microsoft.com/office/drawing/2010/main" val="0"/>
              </a:ext>
            </a:extLst>
          </a:blip>
          <a:srcRect t="19461" r="-1" b="25765"/>
          <a:stretch/>
        </p:blipFill>
        <p:spPr>
          <a:xfrm>
            <a:off x="16" y="1"/>
            <a:ext cx="4571985" cy="1842509"/>
          </a:xfrm>
          <a:custGeom>
            <a:avLst/>
            <a:gdLst/>
            <a:ahLst/>
            <a:cxnLst/>
            <a:rect l="l" t="t" r="r" b="b"/>
            <a:pathLst>
              <a:path w="6770067" h="2456679">
                <a:moveTo>
                  <a:pt x="6770067" y="603033"/>
                </a:moveTo>
                <a:lnTo>
                  <a:pt x="6770067" y="617220"/>
                </a:lnTo>
                <a:lnTo>
                  <a:pt x="6768113" y="610127"/>
                </a:lnTo>
                <a:close/>
                <a:moveTo>
                  <a:pt x="0" y="0"/>
                </a:moveTo>
                <a:lnTo>
                  <a:pt x="6588505" y="0"/>
                </a:lnTo>
                <a:lnTo>
                  <a:pt x="6460879" y="219780"/>
                </a:lnTo>
                <a:cubicBezTo>
                  <a:pt x="5374128" y="2091240"/>
                  <a:pt x="5374128" y="2091240"/>
                  <a:pt x="5374128" y="2091240"/>
                </a:cubicBezTo>
                <a:cubicBezTo>
                  <a:pt x="5251862" y="2317464"/>
                  <a:pt x="5007334" y="2456679"/>
                  <a:pt x="4754071" y="2456679"/>
                </a:cubicBezTo>
                <a:cubicBezTo>
                  <a:pt x="710608" y="2456679"/>
                  <a:pt x="710608" y="2456679"/>
                  <a:pt x="710608" y="2456679"/>
                </a:cubicBezTo>
                <a:cubicBezTo>
                  <a:pt x="448613" y="2456679"/>
                  <a:pt x="212817" y="2317464"/>
                  <a:pt x="81819" y="2091240"/>
                </a:cubicBezTo>
                <a:lnTo>
                  <a:pt x="0" y="1949732"/>
                </a:lnTo>
                <a:close/>
              </a:path>
            </a:pathLst>
          </a:custGeom>
        </p:spPr>
      </p:pic>
      <p:pic>
        <p:nvPicPr>
          <p:cNvPr id="6" name="Picture 5" descr="A blue car parked in a garage&#10;&#10;Description automatically generated with medium confidence">
            <a:extLst>
              <a:ext uri="{FF2B5EF4-FFF2-40B4-BE49-F238E27FC236}">
                <a16:creationId xmlns:a16="http://schemas.microsoft.com/office/drawing/2014/main" id="{D3B1DF83-8C39-4DB0-956B-86722653D4ED}"/>
              </a:ext>
            </a:extLst>
          </p:cNvPr>
          <p:cNvPicPr>
            <a:picLocks noChangeAspect="1"/>
          </p:cNvPicPr>
          <p:nvPr/>
        </p:nvPicPr>
        <p:blipFill rotWithShape="1">
          <a:blip r:embed="rId3">
            <a:extLst>
              <a:ext uri="{28A0092B-C50C-407E-A947-70E740481C1C}">
                <a14:useLocalDpi xmlns:a14="http://schemas.microsoft.com/office/drawing/2010/main" val="0"/>
              </a:ext>
            </a:extLst>
          </a:blip>
          <a:srcRect t="18239" r="-1" b="6396"/>
          <a:stretch/>
        </p:blipFill>
        <p:spPr>
          <a:xfrm>
            <a:off x="16" y="1968744"/>
            <a:ext cx="5077535" cy="3178792"/>
          </a:xfrm>
          <a:custGeom>
            <a:avLst/>
            <a:gdLst/>
            <a:ahLst/>
            <a:cxnLst/>
            <a:rect l="l" t="t" r="r" b="b"/>
            <a:pathLst>
              <a:path w="7498473" h="4238389">
                <a:moveTo>
                  <a:pt x="6770067" y="1839459"/>
                </a:moveTo>
                <a:lnTo>
                  <a:pt x="6770067" y="1853646"/>
                </a:lnTo>
                <a:lnTo>
                  <a:pt x="6768113" y="1846552"/>
                </a:lnTo>
                <a:close/>
                <a:moveTo>
                  <a:pt x="710608" y="0"/>
                </a:moveTo>
                <a:cubicBezTo>
                  <a:pt x="710608" y="0"/>
                  <a:pt x="710608" y="0"/>
                  <a:pt x="4754071" y="0"/>
                </a:cubicBezTo>
                <a:cubicBezTo>
                  <a:pt x="5007334" y="0"/>
                  <a:pt x="5251862" y="139215"/>
                  <a:pt x="5374128" y="365439"/>
                </a:cubicBezTo>
                <a:cubicBezTo>
                  <a:pt x="5374128" y="365439"/>
                  <a:pt x="5374128" y="365439"/>
                  <a:pt x="7400224" y="3854515"/>
                </a:cubicBezTo>
                <a:cubicBezTo>
                  <a:pt x="7465723" y="3963277"/>
                  <a:pt x="7498473" y="4087266"/>
                  <a:pt x="7498473" y="4211255"/>
                </a:cubicBezTo>
                <a:lnTo>
                  <a:pt x="7494852" y="4238389"/>
                </a:lnTo>
                <a:lnTo>
                  <a:pt x="0" y="4238389"/>
                </a:lnTo>
                <a:lnTo>
                  <a:pt x="0" y="506947"/>
                </a:lnTo>
                <a:lnTo>
                  <a:pt x="81819" y="365439"/>
                </a:lnTo>
                <a:cubicBezTo>
                  <a:pt x="212817" y="139215"/>
                  <a:pt x="448613" y="0"/>
                  <a:pt x="710608" y="0"/>
                </a:cubicBezTo>
                <a:close/>
              </a:path>
            </a:pathLst>
          </a:custGeom>
        </p:spPr>
      </p:pic>
      <p:sp>
        <p:nvSpPr>
          <p:cNvPr id="5" name="Title 1">
            <a:extLst>
              <a:ext uri="{FF2B5EF4-FFF2-40B4-BE49-F238E27FC236}">
                <a16:creationId xmlns:a16="http://schemas.microsoft.com/office/drawing/2014/main" id="{6D05A3F9-04BA-4638-A97B-618ACF4CF56F}"/>
              </a:ext>
            </a:extLst>
          </p:cNvPr>
          <p:cNvSpPr txBox="1">
            <a:spLocks/>
          </p:cNvSpPr>
          <p:nvPr/>
        </p:nvSpPr>
        <p:spPr>
          <a:xfrm>
            <a:off x="5178245" y="128470"/>
            <a:ext cx="3359510" cy="61082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66FFFF"/>
                </a:solidFill>
                <a:effectLst>
                  <a:outerShdw blurRad="50800" dist="38100" dir="2700000" algn="tl" rotWithShape="0">
                    <a:prstClr val="black">
                      <a:alpha val="40000"/>
                    </a:prstClr>
                  </a:outerShdw>
                </a:effectLst>
                <a:latin typeface="+mj-lt"/>
                <a:ea typeface="+mj-ea"/>
                <a:cs typeface="+mj-cs"/>
              </a:defRPr>
            </a:lvl1pPr>
          </a:lstStyle>
          <a:p>
            <a:r>
              <a:rPr lang="en-US" sz="2800" dirty="0">
                <a:solidFill>
                  <a:srgbClr val="FFC901"/>
                </a:solidFill>
                <a:effectLst>
                  <a:outerShdw blurRad="38100" dist="38100" dir="2700000" algn="tl">
                    <a:srgbClr val="000000">
                      <a:alpha val="43137"/>
                    </a:srgbClr>
                  </a:outerShdw>
                </a:effectLst>
                <a:latin typeface="Sonsie One" panose="02000000000000000000" pitchFamily="2" charset="0"/>
              </a:rPr>
              <a:t>Conclusions</a:t>
            </a:r>
          </a:p>
        </p:txBody>
      </p:sp>
      <p:sp>
        <p:nvSpPr>
          <p:cNvPr id="2" name="TextBox 1">
            <a:extLst>
              <a:ext uri="{FF2B5EF4-FFF2-40B4-BE49-F238E27FC236}">
                <a16:creationId xmlns:a16="http://schemas.microsoft.com/office/drawing/2014/main" id="{E3FE5BD4-90C1-497E-9142-1F0A01365567}"/>
              </a:ext>
            </a:extLst>
          </p:cNvPr>
          <p:cNvSpPr txBox="1"/>
          <p:nvPr/>
        </p:nvSpPr>
        <p:spPr>
          <a:xfrm>
            <a:off x="4877410" y="1197405"/>
            <a:ext cx="3975272" cy="2800767"/>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latin typeface="Montserrat" panose="00000500000000000000" pitchFamily="2" charset="0"/>
              </a:rPr>
              <a:t>B</a:t>
            </a:r>
            <a:r>
              <a:rPr lang="en-US" sz="1600" b="0" i="0" dirty="0">
                <a:latin typeface="Montserrat" panose="00000500000000000000" pitchFamily="2" charset="0"/>
              </a:rPr>
              <a:t>etween 1970 and 1982 fuel efficiency increased 88%, engine displacement went down 55%, car weight decreased 28% and horsepower decreased 45%.</a:t>
            </a:r>
          </a:p>
          <a:p>
            <a:pPr marL="285750" indent="-285750" algn="l">
              <a:buFont typeface="Arial" panose="020B0604020202020204" pitchFamily="34" charset="0"/>
              <a:buChar char="•"/>
            </a:pPr>
            <a:endParaRPr lang="en-US" sz="1600" b="0" i="0" dirty="0">
              <a:latin typeface="Montserrat" panose="00000500000000000000" pitchFamily="2" charset="0"/>
            </a:endParaRPr>
          </a:p>
          <a:p>
            <a:pPr marL="285750" indent="-285750" algn="l">
              <a:buFont typeface="Arial" panose="020B0604020202020204" pitchFamily="34" charset="0"/>
              <a:buChar char="•"/>
            </a:pPr>
            <a:r>
              <a:rPr lang="en-US" sz="1600" dirty="0">
                <a:latin typeface="Montserrat" panose="00000500000000000000" pitchFamily="2" charset="0"/>
              </a:rPr>
              <a:t>U</a:t>
            </a:r>
            <a:r>
              <a:rPr lang="en-US" sz="1600" b="0" i="0" dirty="0">
                <a:latin typeface="Montserrat" panose="00000500000000000000" pitchFamily="2" charset="0"/>
              </a:rPr>
              <a:t>sing our chosen predictive model there is a low margin of error when comparing the predictions to the actual specifications.</a:t>
            </a:r>
          </a:p>
        </p:txBody>
      </p:sp>
    </p:spTree>
    <p:extLst>
      <p:ext uri="{BB962C8B-B14F-4D97-AF65-F5344CB8AC3E}">
        <p14:creationId xmlns:p14="http://schemas.microsoft.com/office/powerpoint/2010/main" val="1670248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ysClr val="windowText" lastClr="000000"/>
      </a:dk1>
      <a:lt1>
        <a:sysClr val="window" lastClr="FFFFFF"/>
      </a:lt1>
      <a:dk2>
        <a:srgbClr val="39302A"/>
      </a:dk2>
      <a:lt2>
        <a:srgbClr val="E5DEDB"/>
      </a:lt2>
      <a:accent1>
        <a:srgbClr val="FFCA08"/>
      </a:accent1>
      <a:accent2>
        <a:srgbClr val="E64823"/>
      </a:accent2>
      <a:accent3>
        <a:srgbClr val="CE8D3E"/>
      </a:accent3>
      <a:accent4>
        <a:srgbClr val="C00000"/>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Custom 11">
      <a:dk1>
        <a:sysClr val="windowText" lastClr="000000"/>
      </a:dk1>
      <a:lt1>
        <a:sysClr val="window" lastClr="FFFFFF"/>
      </a:lt1>
      <a:dk2>
        <a:srgbClr val="39302A"/>
      </a:dk2>
      <a:lt2>
        <a:srgbClr val="E5DEDB"/>
      </a:lt2>
      <a:accent1>
        <a:srgbClr val="FFCA08"/>
      </a:accent1>
      <a:accent2>
        <a:srgbClr val="E64823"/>
      </a:accent2>
      <a:accent3>
        <a:srgbClr val="CE8D3E"/>
      </a:accent3>
      <a:accent4>
        <a:srgbClr val="C00000"/>
      </a:accent4>
      <a:accent5>
        <a:srgbClr val="C00000"/>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429</Words>
  <Application>Microsoft Office PowerPoint</Application>
  <PresentationFormat>On-screen Show (16:9)</PresentationFormat>
  <Paragraphs>55</Paragraphs>
  <Slides>10</Slides>
  <Notes>4</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10</vt:i4>
      </vt:variant>
    </vt:vector>
  </HeadingPairs>
  <TitlesOfParts>
    <vt:vector size="22" baseType="lpstr">
      <vt:lpstr>Arial</vt:lpstr>
      <vt:lpstr>Calibri</vt:lpstr>
      <vt:lpstr>Calibri Light</vt:lpstr>
      <vt:lpstr>Montserrat</vt:lpstr>
      <vt:lpstr>Slack-Lato</vt:lpstr>
      <vt:lpstr>Sonsie One</vt:lpstr>
      <vt:lpstr>Office Theme</vt:lpstr>
      <vt:lpstr>1_Office Theme</vt:lpstr>
      <vt:lpstr>2_Office Theme</vt:lpstr>
      <vt:lpstr>3_Office Theme</vt:lpstr>
      <vt:lpstr>5_Office Theme</vt:lpstr>
      <vt:lpstr>4_Office Theme</vt:lpstr>
      <vt:lpstr>Double the Carbs, Double the Fun, Double the Fuel</vt:lpstr>
      <vt:lpstr>Vintage Cars MPG Predictor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2017-07-17T11:45:43Z</dcterms:created>
  <dcterms:modified xsi:type="dcterms:W3CDTF">2021-05-05T23:09:59Z</dcterms:modified>
</cp:coreProperties>
</file>